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80" r:id="rId2"/>
  </p:sldMasterIdLst>
  <p:notesMasterIdLst>
    <p:notesMasterId r:id="rId67"/>
  </p:notesMasterIdLst>
  <p:handoutMasterIdLst>
    <p:handoutMasterId r:id="rId68"/>
  </p:handoutMasterIdLst>
  <p:sldIdLst>
    <p:sldId id="414" r:id="rId3"/>
    <p:sldId id="616" r:id="rId4"/>
    <p:sldId id="700" r:id="rId5"/>
    <p:sldId id="795" r:id="rId6"/>
    <p:sldId id="701" r:id="rId7"/>
    <p:sldId id="619" r:id="rId8"/>
    <p:sldId id="796" r:id="rId9"/>
    <p:sldId id="797" r:id="rId10"/>
    <p:sldId id="748" r:id="rId11"/>
    <p:sldId id="798" r:id="rId12"/>
    <p:sldId id="803" r:id="rId13"/>
    <p:sldId id="799" r:id="rId14"/>
    <p:sldId id="804" r:id="rId15"/>
    <p:sldId id="802" r:id="rId16"/>
    <p:sldId id="801" r:id="rId17"/>
    <p:sldId id="747" r:id="rId18"/>
    <p:sldId id="749" r:id="rId19"/>
    <p:sldId id="805" r:id="rId20"/>
    <p:sldId id="806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4" r:id="rId29"/>
    <p:sldId id="815" r:id="rId30"/>
    <p:sldId id="816" r:id="rId31"/>
    <p:sldId id="817" r:id="rId32"/>
    <p:sldId id="850" r:id="rId33"/>
    <p:sldId id="820" r:id="rId34"/>
    <p:sldId id="821" r:id="rId35"/>
    <p:sldId id="822" r:id="rId36"/>
    <p:sldId id="848" r:id="rId37"/>
    <p:sldId id="818" r:id="rId38"/>
    <p:sldId id="819" r:id="rId39"/>
    <p:sldId id="823" r:id="rId40"/>
    <p:sldId id="824" r:id="rId41"/>
    <p:sldId id="825" r:id="rId42"/>
    <p:sldId id="849" r:id="rId43"/>
    <p:sldId id="826" r:id="rId44"/>
    <p:sldId id="827" r:id="rId45"/>
    <p:sldId id="828" r:id="rId46"/>
    <p:sldId id="829" r:id="rId47"/>
    <p:sldId id="830" r:id="rId48"/>
    <p:sldId id="831" r:id="rId49"/>
    <p:sldId id="835" r:id="rId50"/>
    <p:sldId id="834" r:id="rId51"/>
    <p:sldId id="832" r:id="rId52"/>
    <p:sldId id="833" r:id="rId53"/>
    <p:sldId id="836" r:id="rId54"/>
    <p:sldId id="837" r:id="rId55"/>
    <p:sldId id="838" r:id="rId56"/>
    <p:sldId id="839" r:id="rId57"/>
    <p:sldId id="840" r:id="rId58"/>
    <p:sldId id="841" r:id="rId59"/>
    <p:sldId id="842" r:id="rId60"/>
    <p:sldId id="843" r:id="rId61"/>
    <p:sldId id="844" r:id="rId62"/>
    <p:sldId id="845" r:id="rId63"/>
    <p:sldId id="846" r:id="rId64"/>
    <p:sldId id="642" r:id="rId65"/>
    <p:sldId id="847" r:id="rId6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9"/>
    <a:srgbClr val="008000"/>
    <a:srgbClr val="00D800"/>
    <a:srgbClr val="00FFFF"/>
    <a:srgbClr val="FFFF00"/>
    <a:srgbClr val="FF7F00"/>
    <a:srgbClr val="FF0000"/>
    <a:srgbClr val="D60093"/>
    <a:srgbClr val="EAE9F9"/>
    <a:srgbClr val="BBB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3955" autoAdjust="0"/>
  </p:normalViewPr>
  <p:slideViewPr>
    <p:cSldViewPr snapToGrid="0">
      <p:cViewPr varScale="1">
        <p:scale>
          <a:sx n="74" d="100"/>
          <a:sy n="74" d="100"/>
        </p:scale>
        <p:origin x="1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59911-6113-904C-B6F0-6C1270BF6CA9}" type="datetimeFigureOut">
              <a:rPr kumimoji="1" lang="zh-TW" altLang="en-US" smtClean="0"/>
              <a:t>2023/11/19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B0734-5D50-6844-9747-4E361B2DCB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49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A1A83-2617-AC4E-BAD3-9F0449820347}" type="datetimeFigureOut">
              <a:rPr kumimoji="1" lang="zh-TW" altLang="en-US" smtClean="0"/>
              <a:t>2023/11/19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326DF-4FFD-EE41-A2A9-6B2D34ED5A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40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71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190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77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326DF-4FFD-EE41-A2A9-6B2D34ED5A7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02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5116-784E-406C-814B-08EB3D7FDF6A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51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06F55-FCBB-49CD-AAD3-667014F0B233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27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CDB3-3F5F-44E3-A8E7-F279C879986D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24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3AA-C1FC-491A-99D0-7464BF75D7D3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9216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4F80-600D-4AFA-92B1-8664B6F05222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332696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7801-3199-4C41-BFEF-D33C5AD2D78A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90326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DDE9-05EF-4B99-9522-C919C4024185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152922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3C06-56C0-4396-AE77-4FE15DBA3E80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78036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3FA3-1187-42FC-BAF4-97BCD8489988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1867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AF17-2B02-4E0C-889D-C53118759495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31478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A809-6185-44DB-9C13-3996F2549C4A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5622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42C9C-6C32-428F-A209-335121C43E16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762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0D4F-819A-4FED-B2CA-F897FA66A8D1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55658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4EB1-AA55-4DC8-81DF-6C13E4CB6D93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55526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EE56B-5A2A-43BB-9ED9-90F0D4D8049E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92319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2DFA-B5EF-40F7-856C-7DA7E159A6FC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7310-10B0-40EF-809D-87A02743C929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2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44F2-783E-4523-86A9-D2D603927CA8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51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A1CE-DD5A-4357-9153-AA0716339847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22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3F13-C7E3-4C75-8BFE-0A660024377C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78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5568C-8812-4D6D-B5B9-3303C1E52013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40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D66B-B360-45FE-B721-452F9F8145B8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770BA-5399-46CB-85AC-78A0BB0892EE}" type="datetime1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/>
              <a:t>NYCU CoLLab Copyright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DCE0-C6E8-4492-BA1D-AE59B57433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96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4CDC8-F0C9-4B0C-9DCB-F32029140F9E}" type="datetime1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2023/11/19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697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.jpe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1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8D%A1%E5%B0%94%C2%B7%E7%9A%AE%E5%B0%94%E9%80%8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5640805"/>
            <a:ext cx="9144000" cy="1220025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Dr. </a:t>
            </a:r>
            <a:r>
              <a:rPr lang="en-US" altLang="zh-TW" sz="3200" b="1" dirty="0" err="1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vvn</a:t>
            </a: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 Weian Chao (</a:t>
            </a:r>
            <a:r>
              <a:rPr lang="zh-TW" altLang="en-US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趙韋安</a:t>
            </a:r>
            <a:r>
              <a:rPr lang="en-US" altLang="zh-TW" sz="3200" b="1" dirty="0">
                <a:solidFill>
                  <a:srgbClr val="0000F9"/>
                </a:solidFill>
                <a:latin typeface="Cambria"/>
                <a:ea typeface="微軟正黑體" panose="020B0604030504040204" pitchFamily="34" charset="-120"/>
                <a:cs typeface="Cambria"/>
              </a:rPr>
              <a:t>)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"/>
                <a:ea typeface="微軟正黑體" panose="020B0604030504040204" pitchFamily="34" charset="-120"/>
                <a:cs typeface="Cambria"/>
              </a:rPr>
              <a:t>https://ce.nctu.edu.tw/member/teachers/23</a:t>
            </a:r>
          </a:p>
          <a:p>
            <a:pPr>
              <a:defRPr/>
            </a:pPr>
            <a:r>
              <a:rPr lang="en-US" altLang="zh-TW" b="1" dirty="0">
                <a:latin typeface="Cambria"/>
                <a:ea typeface="微軟正黑體" panose="020B0604030504040204" pitchFamily="34" charset="-120"/>
                <a:cs typeface="Cambria"/>
              </a:rPr>
              <a:t>Department of Civil Engineering, National Yang Ming </a:t>
            </a:r>
            <a:r>
              <a:rPr lang="en-US" altLang="zh-TW" b="1" dirty="0" err="1">
                <a:latin typeface="Cambria"/>
                <a:ea typeface="微軟正黑體" panose="020B0604030504040204" pitchFamily="34" charset="-120"/>
                <a:cs typeface="Cambria"/>
              </a:rPr>
              <a:t>Chiao</a:t>
            </a:r>
            <a:r>
              <a:rPr lang="en-US" altLang="zh-TW" b="1" dirty="0">
                <a:latin typeface="Cambria"/>
                <a:ea typeface="微軟正黑體" panose="020B0604030504040204" pitchFamily="34" charset="-120"/>
                <a:cs typeface="Cambria"/>
              </a:rPr>
              <a:t> Tung University, Taiwan</a:t>
            </a:r>
            <a:endParaRPr lang="zh-TW" altLang="en-US" b="1" dirty="0">
              <a:latin typeface="Cambria"/>
              <a:ea typeface="微軟正黑體" pitchFamily="34" charset="-120"/>
              <a:cs typeface="Cambri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124911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TW" sz="6000" b="1" dirty="0">
                <a:solidFill>
                  <a:srgbClr val="FF0000"/>
                </a:solidFill>
                <a:latin typeface="Cambria"/>
                <a:ea typeface="標楷體" charset="0"/>
                <a:cs typeface="Cambria"/>
              </a:rPr>
              <a:t>Engineering Statistics</a:t>
            </a:r>
          </a:p>
          <a:p>
            <a:pPr algn="ctr">
              <a:defRPr/>
            </a:pPr>
            <a:endParaRPr lang="en-US" altLang="zh-TW" sz="3200" b="1" dirty="0">
              <a:latin typeface="Cambria"/>
              <a:ea typeface="標楷體" charset="0"/>
              <a:cs typeface="Cambria"/>
            </a:endParaRPr>
          </a:p>
          <a:p>
            <a:pPr>
              <a:defRPr/>
            </a:pPr>
            <a:endParaRPr lang="en-US" altLang="zh-TW" sz="2400" dirty="0">
              <a:latin typeface="Arial" charset="0"/>
              <a:ea typeface="標楷體" charset="0"/>
            </a:endParaRPr>
          </a:p>
          <a:p>
            <a:pPr algn="ctr">
              <a:defRPr/>
            </a:pPr>
            <a:r>
              <a:rPr lang="en-US" altLang="zh-TW" sz="2400" dirty="0">
                <a:latin typeface="Cambria"/>
                <a:ea typeface="標楷體" charset="0"/>
                <a:cs typeface="Cambria"/>
              </a:rPr>
              <a:t> </a:t>
            </a:r>
            <a:endParaRPr lang="zh-TW" altLang="en-US" sz="2400" b="1" dirty="0">
              <a:latin typeface="Cambria"/>
              <a:ea typeface="微軟正黑體" pitchFamily="34" charset="-120"/>
              <a:cs typeface="Cambri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41853" y="2379751"/>
            <a:ext cx="5478322" cy="213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TW" sz="6600" b="1" dirty="0">
                <a:latin typeface="Cambria"/>
                <a:ea typeface="標楷體" charset="0"/>
                <a:cs typeface="Cambria"/>
              </a:rPr>
              <a:t>Regression</a:t>
            </a:r>
          </a:p>
          <a:p>
            <a:pPr algn="ctr">
              <a:defRPr/>
            </a:pPr>
            <a:r>
              <a:rPr lang="en-US" altLang="zh-TW" sz="6600" b="1" dirty="0">
                <a:latin typeface="Cambria"/>
                <a:ea typeface="標楷體" charset="0"/>
                <a:cs typeface="Cambria"/>
              </a:rPr>
              <a:t>Analysis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738"/>
            <a:ext cx="3899307" cy="43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4154"/>
      </p:ext>
    </p:extLst>
  </p:cSld>
  <p:clrMapOvr>
    <a:masterClrMapping/>
  </p:clrMapOvr>
  <p:transition spd="slow" advTm="3168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9091" r="2956" b="7272"/>
          <a:stretch>
            <a:fillRect/>
          </a:stretch>
        </p:blipFill>
        <p:spPr>
          <a:xfrm>
            <a:off x="101294" y="1711819"/>
            <a:ext cx="8941411" cy="4896544"/>
          </a:xfrm>
          <a:noFill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 Correlation Coefficient (r)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462" y="4491183"/>
            <a:ext cx="1716820" cy="12614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平方和</a:t>
            </a:r>
            <a:endParaRPr lang="en-US" altLang="zh-TW" sz="3600" b="1" dirty="0">
              <a:latin typeface="微軟正黑體"/>
              <a:ea typeface="微軟正黑體"/>
              <a:cs typeface="微軟正黑體"/>
            </a:endParaRP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和平方</a:t>
            </a:r>
            <a:endParaRPr lang="en-US" sz="3600" dirty="0">
              <a:latin typeface="微軟正黑體"/>
              <a:ea typeface="微軟正黑體"/>
              <a:cs typeface="微軟正黑體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sz="3600" dirty="0">
              <a:latin typeface="微軟正黑體"/>
              <a:ea typeface="微軟正黑體"/>
              <a:cs typeface="微軟正黑體"/>
            </a:endParaRPr>
          </a:p>
          <a:p>
            <a:pPr algn="ctr"/>
            <a:endParaRPr lang="en-US" sz="36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33471771"/>
      </p:ext>
    </p:extLst>
  </p:cSld>
  <p:clrMapOvr>
    <a:masterClrMapping/>
  </p:clrMapOvr>
  <p:transition spd="slow" advTm="3724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5"/>
          <a:stretch/>
        </p:blipFill>
        <p:spPr bwMode="auto">
          <a:xfrm>
            <a:off x="438055" y="4808235"/>
            <a:ext cx="8564255" cy="133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37500" r="10938" b="33985"/>
          <a:stretch/>
        </p:blipFill>
        <p:spPr bwMode="auto">
          <a:xfrm>
            <a:off x="0" y="1932387"/>
            <a:ext cx="9114666" cy="274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Properties &amp; Interpretation of </a:t>
            </a:r>
            <a:r>
              <a:rPr lang="en-US" altLang="zh-TW" sz="54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endParaRPr lang="en-US" altLang="zh-TW" sz="4000" i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04053095"/>
      </p:ext>
    </p:extLst>
  </p:cSld>
  <p:clrMapOvr>
    <a:masterClrMapping/>
  </p:clrMapOvr>
  <p:transition spd="slow" advTm="3724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 Coefficient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</a:t>
            </a:r>
            <a:r>
              <a:rPr lang="en-US" altLang="zh-TW" sz="96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or().</a:t>
            </a:r>
            <a:endParaRPr kumimoji="0" lang="en-US" altLang="zh-TW" sz="9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15008600"/>
      </p:ext>
    </p:extLst>
  </p:cSld>
  <p:clrMapOvr>
    <a:masterClrMapping/>
  </p:clrMapOvr>
  <p:transition spd="slow" advTm="3724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R</a:t>
            </a:r>
            <a:r>
              <a:rPr lang="zh-TW" altLang="en-US" sz="3200" b="1" dirty="0">
                <a:latin typeface="Cambria"/>
                <a:ea typeface="標楷體" charset="0"/>
                <a:cs typeface="Cambria"/>
              </a:rPr>
              <a:t>語言使用希臘字母與上下標符號</a:t>
            </a:r>
            <a:r>
              <a:rPr lang="en-US" altLang="zh-TW" sz="2800" b="1" dirty="0">
                <a:solidFill>
                  <a:srgbClr val="0000F9"/>
                </a:solidFill>
                <a:latin typeface="Cambria"/>
                <a:ea typeface="標楷體" charset="0"/>
                <a:cs typeface="Cambria"/>
              </a:rPr>
              <a:t> expression</a:t>
            </a:r>
            <a:endParaRPr lang="en-US" altLang="zh-TW" sz="2800" b="1" dirty="0">
              <a:latin typeface="Cambria"/>
              <a:ea typeface="標楷體" charset="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1954947"/>
            <a:ext cx="9144000" cy="160560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expression(): ^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上標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[ ]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下標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~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空格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*</a:t>
            </a:r>
            <a:r>
              <a:rPr kumimoji="0" lang="zh-TW" altLang="en-US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連接符號</a:t>
            </a:r>
            <a:endParaRPr kumimoji="0" lang="en-US" altLang="zh-TW" sz="2800" b="1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  <a:p>
            <a:pPr algn="just"/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expression(“cm”^"2"~)</a:t>
            </a:r>
          </a:p>
          <a:p>
            <a:pPr algn="just"/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-&gt; cm</a:t>
            </a:r>
            <a:r>
              <a:rPr kumimoji="0" lang="en-US" altLang="zh-TW" sz="2800" b="1" baseline="30000" dirty="0">
                <a:latin typeface="微軟正黑體"/>
                <a:ea typeface="微軟正黑體"/>
                <a:cs typeface="微軟正黑體"/>
              </a:rPr>
              <a:t>2</a:t>
            </a:r>
            <a:endParaRPr kumimoji="0" lang="en-US" altLang="zh-TW" sz="28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5844135"/>
      </p:ext>
    </p:extLst>
  </p:cSld>
  <p:clrMapOvr>
    <a:masterClrMapping/>
  </p:clrMapOvr>
  <p:transition spd="slow" advTm="3724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16776029"/>
      </p:ext>
    </p:extLst>
  </p:cSld>
  <p:clrMapOvr>
    <a:masterClrMapping/>
  </p:clrMapOvr>
  <p:transition spd="slow" advTm="3724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Correlation Coefficient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R_regression_a.R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99522404"/>
      </p:ext>
    </p:extLst>
  </p:cSld>
  <p:clrMapOvr>
    <a:masterClrMapping/>
  </p:clrMapOvr>
  <p:transition spd="slow" advTm="3724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 &amp; Causation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0800" y="914707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實際上，雖觀察到兩變數具有極高相關係數，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並非真正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代表兩個變數之間確實存在因果關係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0800" y="2674510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因為，有可能兩個變數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同時與第三個變數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存在強烈的關係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0800" y="4434313"/>
            <a:ext cx="9093200" cy="150897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小孩牙齒數量與說話能力有正相關。但是，實際上牙齒數量與說話能力皆與年齡有明確關係，當分析時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固定年齡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，則兩者變數之間關係會變小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90734143"/>
      </p:ext>
    </p:extLst>
  </p:cSld>
  <p:clrMapOvr>
    <a:masterClrMapping/>
  </p:clrMapOvr>
  <p:transition spd="slow" advTm="3724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Line to 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Bivariate Data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1" y="1812942"/>
            <a:ext cx="9144001" cy="2652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Fitting a Straight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Assessing the Fit of the Least Squares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Standard Deviation about the LS Line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Plotting the Residuals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Resistant Lines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2251" y="4465501"/>
            <a:ext cx="5635546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latin typeface="微軟正黑體"/>
                <a:ea typeface="微軟正黑體"/>
                <a:cs typeface="微軟正黑體"/>
              </a:rPr>
              <a:t>Y= </a:t>
            </a:r>
            <a:r>
              <a:rPr lang="en-US" altLang="zh-TW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SLOPE</a:t>
            </a:r>
            <a:r>
              <a:rPr lang="en-US" altLang="zh-TW" sz="5400" dirty="0">
                <a:latin typeface="微軟正黑體"/>
                <a:ea typeface="微軟正黑體"/>
                <a:cs typeface="微軟正黑體"/>
              </a:rPr>
              <a:t> ✕ X+ </a:t>
            </a:r>
            <a:r>
              <a:rPr lang="en-US" altLang="zh-TW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4281838193"/>
      </p:ext>
    </p:extLst>
  </p:cSld>
  <p:clrMapOvr>
    <a:masterClrMapping/>
  </p:clrMapOvr>
  <p:transition spd="slow" advTm="3724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768470"/>
              </p:ext>
            </p:extLst>
          </p:nvPr>
        </p:nvGraphicFramePr>
        <p:xfrm>
          <a:off x="5780087" y="1499044"/>
          <a:ext cx="336391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0" name="方程式" r:id="rId4" imgW="622300" imgH="203200" progId="Equation.3">
                  <p:embed/>
                </p:oleObj>
              </mc:Choice>
              <mc:Fallback>
                <p:oleObj name="方程式" r:id="rId4" imgW="622300" imgH="203200" progId="Equation.3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0087" y="1499044"/>
                        <a:ext cx="3363913" cy="10969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 bwMode="auto">
          <a:xfrm>
            <a:off x="89683" y="1660458"/>
            <a:ext cx="5347504" cy="486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511905"/>
              </p:ext>
            </p:extLst>
          </p:nvPr>
        </p:nvGraphicFramePr>
        <p:xfrm>
          <a:off x="0" y="934495"/>
          <a:ext cx="7416824" cy="53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1" name="方程式" r:id="rId7" imgW="3517560" imgH="253800" progId="Equation.3">
                  <p:embed/>
                </p:oleObj>
              </mc:Choice>
              <mc:Fallback>
                <p:oleObj name="方程式" r:id="rId7" imgW="3517560" imgH="2538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934495"/>
                        <a:ext cx="7416824" cy="535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85741" y="2914989"/>
            <a:ext cx="4758259" cy="3017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</a:t>
            </a:r>
            <a:r>
              <a:rPr lang="en-IN" b="1" dirty="0"/>
              <a:t>principle of least squares: </a:t>
            </a:r>
          </a:p>
          <a:p>
            <a:pPr lvl="1"/>
            <a:r>
              <a:rPr lang="en-IN" dirty="0"/>
              <a:t>It is assumed that there are </a:t>
            </a:r>
            <a:r>
              <a:rPr lang="en-IN" b="1" dirty="0">
                <a:solidFill>
                  <a:srgbClr val="FF0000"/>
                </a:solidFill>
              </a:rPr>
              <a:t>no errors</a:t>
            </a:r>
            <a:r>
              <a:rPr lang="en-IN" dirty="0"/>
              <a:t> in the x-value.</a:t>
            </a:r>
          </a:p>
          <a:p>
            <a:pPr lvl="1"/>
            <a:r>
              <a:rPr lang="en-IN" dirty="0"/>
              <a:t>The line that gives the best fit to the data is the one that minimizes the sum. </a:t>
            </a:r>
          </a:p>
          <a:p>
            <a:pPr lvl="1"/>
            <a:r>
              <a:rPr lang="en-IN" dirty="0"/>
              <a:t>It is called </a:t>
            </a:r>
            <a:r>
              <a:rPr lang="en-IN" b="1" dirty="0">
                <a:solidFill>
                  <a:srgbClr val="FF0000"/>
                </a:solidFill>
              </a:rPr>
              <a:t>the least squares line </a:t>
            </a:r>
            <a:r>
              <a:rPr lang="en-IN" dirty="0"/>
              <a:t>or </a:t>
            </a:r>
            <a:r>
              <a:rPr lang="en-US" b="1" dirty="0"/>
              <a:t>sample regression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26831"/>
      </p:ext>
    </p:extLst>
  </p:cSld>
  <p:clrMapOvr>
    <a:masterClrMapping/>
  </p:clrMapOvr>
  <p:transition spd="slow" advTm="3724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Screenshot 2017-10-16 16.5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" y="3121974"/>
            <a:ext cx="6090871" cy="370042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60637"/>
              </p:ext>
            </p:extLst>
          </p:nvPr>
        </p:nvGraphicFramePr>
        <p:xfrm>
          <a:off x="0" y="816856"/>
          <a:ext cx="7416824" cy="53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4" name="方程式" r:id="rId5" imgW="3517560" imgH="253800" progId="Equation.3">
                  <p:embed/>
                </p:oleObj>
              </mc:Choice>
              <mc:Fallback>
                <p:oleObj name="方程式" r:id="rId5" imgW="3517560" imgH="253800" progId="Equation.3">
                  <p:embed/>
                  <p:pic>
                    <p:nvPicPr>
                      <p:cNvPr id="12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816856"/>
                        <a:ext cx="7416824" cy="535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062526"/>
              </p:ext>
            </p:extLst>
          </p:nvPr>
        </p:nvGraphicFramePr>
        <p:xfrm>
          <a:off x="68263" y="1352550"/>
          <a:ext cx="734853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5" name="方程式" r:id="rId7" imgW="3632200" imgH="927100" progId="Equation.3">
                  <p:embed/>
                </p:oleObj>
              </mc:Choice>
              <mc:Fallback>
                <p:oleObj name="方程式" r:id="rId7" imgW="3632200" imgH="927100" progId="Equation.3">
                  <p:embed/>
                  <p:pic>
                    <p:nvPicPr>
                      <p:cNvPr id="13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63" y="1352550"/>
                        <a:ext cx="7348537" cy="18764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225687"/>
      </p:ext>
    </p:extLst>
  </p:cSld>
  <p:clrMapOvr>
    <a:masterClrMapping/>
  </p:clrMapOvr>
  <p:transition spd="slow" advTm="3724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Purpose</a:t>
            </a:r>
          </a:p>
          <a:p>
            <a:pPr>
              <a:defRPr/>
            </a:pPr>
            <a:r>
              <a:rPr lang="zh-TW" altLang="en-US" sz="9600" b="1" dirty="0">
                <a:latin typeface="微軟正黑體"/>
                <a:ea typeface="微軟正黑體"/>
                <a:cs typeface="微軟正黑體"/>
              </a:rPr>
              <a:t>單變數</a:t>
            </a:r>
            <a:endParaRPr lang="en-US" altLang="zh-TW" sz="9600" b="1" dirty="0">
              <a:latin typeface="微軟正黑體"/>
              <a:ea typeface="微軟正黑體"/>
              <a:cs typeface="微軟正黑體"/>
            </a:endParaRPr>
          </a:p>
          <a:p>
            <a:pPr>
              <a:defRPr/>
            </a:pPr>
            <a:r>
              <a:rPr lang="zh-TW" altLang="en-US" sz="9600" b="1" dirty="0">
                <a:latin typeface="微軟正黑體"/>
                <a:ea typeface="微軟正黑體"/>
                <a:cs typeface="微軟正黑體"/>
              </a:rPr>
              <a:t>進入</a:t>
            </a:r>
            <a:endParaRPr lang="en-US" altLang="zh-TW" sz="9600" b="1" dirty="0">
              <a:latin typeface="微軟正黑體"/>
              <a:ea typeface="微軟正黑體"/>
              <a:cs typeface="微軟正黑體"/>
            </a:endParaRPr>
          </a:p>
          <a:p>
            <a:pPr>
              <a:defRPr/>
            </a:pPr>
            <a:r>
              <a:rPr lang="zh-TW" altLang="en-US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多變數</a:t>
            </a:r>
            <a:endParaRPr lang="en-US" altLang="zh-TW" sz="9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81589557"/>
      </p:ext>
    </p:extLst>
  </p:cSld>
  <p:clrMapOvr>
    <a:masterClrMapping/>
  </p:clrMapOvr>
  <p:transition spd="slow" advTm="3724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slope </a:t>
            </a:r>
            <a:r>
              <a:rPr lang="en-IN" b="1" i="1" dirty="0">
                <a:latin typeface="微軟正黑體"/>
                <a:ea typeface="微軟正黑體"/>
                <a:cs typeface="微軟正黑體"/>
              </a:rPr>
              <a:t>b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of the least squares line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is:</a:t>
            </a: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endParaRPr lang="en-IN" dirty="0">
              <a:latin typeface="微軟正黑體"/>
              <a:ea typeface="微軟正黑體"/>
              <a:cs typeface="微軟正黑體"/>
            </a:endParaRP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vertical intercept </a:t>
            </a:r>
            <a:r>
              <a:rPr lang="en-IN" b="1" i="1" dirty="0">
                <a:latin typeface="微軟正黑體"/>
                <a:ea typeface="微軟正黑體"/>
                <a:cs typeface="微軟正黑體"/>
              </a:rPr>
              <a:t>a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of the least squares line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</a:t>
            </a:r>
          </a:p>
          <a:p>
            <a:pPr marL="0" indent="0"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010864"/>
              </p:ext>
            </p:extLst>
          </p:nvPr>
        </p:nvGraphicFramePr>
        <p:xfrm>
          <a:off x="2563813" y="2206625"/>
          <a:ext cx="38719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18" name="方程式" r:id="rId4" imgW="2146300" imgH="622300" progId="Equation.3">
                  <p:embed/>
                </p:oleObj>
              </mc:Choice>
              <mc:Fallback>
                <p:oleObj name="方程式" r:id="rId4" imgW="2146300" imgH="6223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3813" y="2206625"/>
                        <a:ext cx="3871912" cy="112395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52817"/>
              </p:ext>
            </p:extLst>
          </p:nvPr>
        </p:nvGraphicFramePr>
        <p:xfrm>
          <a:off x="700845" y="4409660"/>
          <a:ext cx="3725935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19" name="方程式" r:id="rId6" imgW="1714500" imgH="596900" progId="Equation.3">
                  <p:embed/>
                </p:oleObj>
              </mc:Choice>
              <mc:Fallback>
                <p:oleObj name="方程式" r:id="rId6" imgW="1714500" imgH="596900" progId="Equation.3">
                  <p:embed/>
                  <p:pic>
                    <p:nvPicPr>
                      <p:cNvPr id="1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845" y="4409660"/>
                        <a:ext cx="3725935" cy="1296144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59225"/>
              </p:ext>
            </p:extLst>
          </p:nvPr>
        </p:nvGraphicFramePr>
        <p:xfrm>
          <a:off x="5204815" y="4687178"/>
          <a:ext cx="3310535" cy="101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20" name="方程式" r:id="rId8" imgW="660240" imgH="203040" progId="Equation.3">
                  <p:embed/>
                </p:oleObj>
              </mc:Choice>
              <mc:Fallback>
                <p:oleObj name="方程式" r:id="rId8" imgW="660240" imgH="203040" progId="Equation.3">
                  <p:embed/>
                  <p:pic>
                    <p:nvPicPr>
                      <p:cNvPr id="12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4815" y="4687178"/>
                        <a:ext cx="3310535" cy="101862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274579"/>
      </p:ext>
    </p:extLst>
  </p:cSld>
  <p:clrMapOvr>
    <a:masterClrMapping/>
  </p:clrMapOvr>
  <p:transition spd="slow" advTm="3724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Straight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-225707" y="1024358"/>
                <a:ext cx="5388017" cy="1319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3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5707" y="1024358"/>
                <a:ext cx="5388017" cy="131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 txBox="1">
            <a:spLocks/>
          </p:cNvSpPr>
          <p:nvPr/>
        </p:nvSpPr>
        <p:spPr>
          <a:xfrm>
            <a:off x="0" y="2460254"/>
            <a:ext cx="9144001" cy="59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If r/b, then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47104" y="2552217"/>
                <a:ext cx="4602927" cy="145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3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104" y="2552217"/>
                <a:ext cx="4602927" cy="1452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0" y="4252063"/>
                <a:ext cx="2294603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52063"/>
                <a:ext cx="2294603" cy="1244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2520310" y="4947570"/>
            <a:ext cx="6849397" cy="113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相關係數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控制</a:t>
            </a:r>
            <a:r>
              <a:rPr lang="zh-TW" alt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斜率正負</a:t>
            </a: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x,y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變數的標準差及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控制斜率大小</a:t>
            </a:r>
            <a:endParaRPr lang="en-US" altLang="zh-TW" b="1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09962658"/>
      </p:ext>
    </p:extLst>
  </p:cSld>
  <p:clrMapOvr>
    <a:masterClrMapping/>
  </p:clrMapOvr>
  <p:transition spd="slow" advTm="3724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Assessing the Fit of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LS Line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" y="1654523"/>
            <a:ext cx="4572000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Predicting the y values: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572000" y="1713515"/>
                <a:ext cx="1708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i="1" u="sng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 u="sng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3515"/>
                <a:ext cx="1708353" cy="369332"/>
              </a:xfrm>
              <a:prstGeom prst="rect">
                <a:avLst/>
              </a:prstGeom>
              <a:blipFill>
                <a:blip r:embed="rId3"/>
                <a:stretch>
                  <a:fillRect l="-3929" t="-16393" r="-142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0" y="2385497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Residual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殘差平方和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SSResid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 Error sum of squares SSE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526741" y="2750298"/>
                <a:ext cx="419826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</a:rPr>
                        <m:t>𝑆𝑆𝑅𝑒𝑠𝑖𝑑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41" y="2750298"/>
                <a:ext cx="4198265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1" y="3889278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Regression of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迴歸平方和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SSR: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00940" y="4281843"/>
                <a:ext cx="259699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</m:t>
                      </m:r>
                      <m:r>
                        <m:rPr>
                          <m:sty m:val="p"/>
                        </m:rPr>
                        <a:rPr lang="en-US" altLang="zh-TW" sz="2400" i="1" u="sng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u="sng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 u="sng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TW" sz="2400" i="1" u="sng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0" y="4281843"/>
                <a:ext cx="2596993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/>
          <p:cNvSpPr txBox="1">
            <a:spLocks/>
          </p:cNvSpPr>
          <p:nvPr/>
        </p:nvSpPr>
        <p:spPr>
          <a:xfrm>
            <a:off x="23149" y="5422860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Total sum of squares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總平方和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SSTo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00939" y="5790704"/>
                <a:ext cx="2759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</m:t>
                      </m:r>
                      <m:r>
                        <m:rPr>
                          <m:sty m:val="p"/>
                        </m:rPr>
                        <a:rPr lang="en-US" altLang="zh-TW" sz="2400" i="1" u="sng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sz="24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u="sng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u="sng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 u="sng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u="sng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u="sng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u="sng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39" y="5790704"/>
                <a:ext cx="2759217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910586"/>
      </p:ext>
    </p:extLst>
  </p:cSld>
  <p:clrMapOvr>
    <a:masterClrMapping/>
  </p:clrMapOvr>
  <p:transition spd="slow" advTm="3724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Assessing the Fit of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LS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73676" y="1610814"/>
                <a:ext cx="8596648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𝑆𝑆𝑇𝑜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𝑆𝑆𝑅</m:t>
                      </m:r>
                    </m:oMath>
                  </m:oMathPara>
                </a14:m>
                <a:endParaRPr lang="zh-TW" altLang="en-US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" y="1610814"/>
                <a:ext cx="8596648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-83994" y="2871342"/>
            <a:ext cx="6849397" cy="46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迴歸關係式無法解釋的資料比例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: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506460" y="2772710"/>
                <a:ext cx="3500702" cy="1213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zh-TW" alt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𝑆𝑆𝑇𝑜</m:t>
                          </m:r>
                        </m:den>
                      </m:f>
                    </m:oMath>
                  </m:oMathPara>
                </a14:m>
                <a:endParaRPr lang="zh-TW" altLang="en-US" sz="6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60" y="2772710"/>
                <a:ext cx="3500702" cy="12131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 txBox="1">
            <a:spLocks/>
          </p:cNvSpPr>
          <p:nvPr/>
        </p:nvSpPr>
        <p:spPr>
          <a:xfrm>
            <a:off x="-52359" y="4115041"/>
            <a:ext cx="9196359" cy="10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Coefficient of Determination (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決定係數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):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 可度量迴歸線對於資料的擬合程度</a:t>
            </a:r>
            <a:endParaRPr lang="en-US" altLang="zh-TW" b="1" dirty="0">
              <a:latin typeface="微軟正黑體"/>
              <a:ea typeface="微軟正黑體"/>
              <a:cs typeface="微軟正黑體"/>
            </a:endParaRPr>
          </a:p>
          <a:p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77027" y="4824876"/>
                <a:ext cx="5132687" cy="17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TW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𝑺𝑺𝑻𝒐</m:t>
                          </m:r>
                        </m:den>
                      </m:f>
                    </m:oMath>
                  </m:oMathPara>
                </a14:m>
                <a:endParaRPr lang="zh-TW" altLang="en-US" sz="6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27" y="4824876"/>
                <a:ext cx="5132687" cy="17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601651"/>
      </p:ext>
    </p:extLst>
  </p:cSld>
  <p:clrMapOvr>
    <a:masterClrMapping/>
  </p:clrMapOvr>
  <p:transition spd="slow" advTm="3724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30469" r="11563" b="32422"/>
          <a:stretch/>
        </p:blipFill>
        <p:spPr bwMode="auto">
          <a:xfrm>
            <a:off x="179512" y="3384373"/>
            <a:ext cx="8784976" cy="346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Standard Deviation about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the LS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-39853" y="1575522"/>
                <a:ext cx="3029113" cy="1636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𝑺𝑺𝑬</m:t>
                              </m:r>
                            </m:num>
                            <m:den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53" y="1575522"/>
                <a:ext cx="3029113" cy="1636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578386" y="3373703"/>
            <a:ext cx="5536664" cy="46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latin typeface="微軟正黑體"/>
                <a:ea typeface="微軟正黑體"/>
                <a:cs typeface="微軟正黑體"/>
              </a:rPr>
              <a:t>度量觀測值在迴歸線的分散程度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119725" y="2044513"/>
                <a:ext cx="2294603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TW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5" y="2044513"/>
                <a:ext cx="2294603" cy="1244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BFF634A-0785-4AF4-81D7-7709F310D4DA}"/>
              </a:ext>
            </a:extLst>
          </p:cNvPr>
          <p:cNvSpPr/>
          <p:nvPr/>
        </p:nvSpPr>
        <p:spPr>
          <a:xfrm>
            <a:off x="3739722" y="882089"/>
            <a:ext cx="5404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We have n degrees of freedom. We use two degrees of freedom in calculating the slope and intercept, leaving n-2 degrees of freedom in subsequent calculations.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8">
                <a:extLst>
                  <a:ext uri="{FF2B5EF4-FFF2-40B4-BE49-F238E27FC236}">
                    <a16:creationId xmlns:a16="http://schemas.microsoft.com/office/drawing/2014/main" id="{1DACFDCE-500F-4BD7-ACF5-9CCECF9E7393}"/>
                  </a:ext>
                </a:extLst>
              </p:cNvPr>
              <p:cNvSpPr txBox="1"/>
              <p:nvPr/>
            </p:nvSpPr>
            <p:spPr>
              <a:xfrm>
                <a:off x="5404279" y="1940300"/>
                <a:ext cx="3764812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𝑺𝑺𝑻𝒐</m:t>
                          </m:r>
                        </m:den>
                      </m:f>
                    </m:oMath>
                  </m:oMathPara>
                </a14:m>
                <a:endParaRPr lang="zh-TW" alt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字方塊 8">
                <a:extLst>
                  <a:ext uri="{FF2B5EF4-FFF2-40B4-BE49-F238E27FC236}">
                    <a16:creationId xmlns:a16="http://schemas.microsoft.com/office/drawing/2014/main" id="{1DACFDCE-500F-4BD7-ACF5-9CCECF9E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279" y="1940300"/>
                <a:ext cx="3764812" cy="1272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21519"/>
      </p:ext>
    </p:extLst>
  </p:cSld>
  <p:clrMapOvr>
    <a:masterClrMapping/>
  </p:clrMapOvr>
  <p:transition spd="slow" advTm="3724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Plotting the Residuals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365" y="2623549"/>
            <a:ext cx="9067270" cy="3663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理想的迴歸關係式之</a:t>
            </a:r>
            <a:r>
              <a:rPr lang="en-US" altLang="zh-TW" sz="6000" b="1" dirty="0">
                <a:latin typeface="微軟正黑體"/>
                <a:ea typeface="微軟正黑體"/>
                <a:cs typeface="微軟正黑體"/>
              </a:rPr>
              <a:t>Residual plot</a:t>
            </a:r>
          </a:p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並無明顯的殘差值之</a:t>
            </a:r>
            <a:endParaRPr lang="en-US" altLang="zh-TW" sz="6000" b="1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lang="zh-TW" altLang="en-US" sz="6000" b="1" dirty="0">
                <a:latin typeface="微軟正黑體"/>
                <a:ea typeface="微軟正黑體"/>
                <a:cs typeface="微軟正黑體"/>
              </a:rPr>
              <a:t>分布趨勢</a:t>
            </a:r>
            <a:endParaRPr lang="en-US" sz="6000" b="1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52727" r="5000" b="20000"/>
          <a:stretch>
            <a:fillRect/>
          </a:stretch>
        </p:blipFill>
        <p:spPr>
          <a:xfrm>
            <a:off x="38365" y="947889"/>
            <a:ext cx="9067270" cy="1606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215424"/>
      </p:ext>
    </p:extLst>
  </p:cSld>
  <p:clrMapOvr>
    <a:masterClrMapping/>
  </p:clrMapOvr>
  <p:transition spd="slow" advTm="3724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36157" r="11250" b="14843"/>
          <a:stretch/>
        </p:blipFill>
        <p:spPr bwMode="auto">
          <a:xfrm>
            <a:off x="175578" y="2445206"/>
            <a:ext cx="6394565" cy="400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Plotting the Residuals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美國女性體重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</a:t>
            </a:r>
            <a:r>
              <a:rPr lang="en-US" altLang="zh-TW" dirty="0" err="1">
                <a:latin typeface="微軟正黑體"/>
                <a:ea typeface="微軟正黑體"/>
                <a:cs typeface="微軟正黑體"/>
              </a:rPr>
              <a:t>lb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身高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[inch]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15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21485" r="21562" b="65234"/>
          <a:stretch/>
        </p:blipFill>
        <p:spPr bwMode="auto">
          <a:xfrm>
            <a:off x="4556678" y="1368900"/>
            <a:ext cx="4587322" cy="100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864461"/>
      </p:ext>
    </p:extLst>
  </p:cSld>
  <p:clrMapOvr>
    <a:masterClrMapping/>
  </p:clrMapOvr>
  <p:transition spd="slow" advTm="3724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Resistant Lines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2039145"/>
            <a:ext cx="9144001" cy="24143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4400" b="1" dirty="0">
                <a:latin typeface="微軟正黑體"/>
                <a:ea typeface="微軟正黑體"/>
                <a:cs typeface="微軟正黑體"/>
              </a:rPr>
              <a:t>迴歸線容易受到單一不好的觀測值影響迴歸結果。此類情況，</a:t>
            </a:r>
            <a:r>
              <a:rPr lang="zh-TW" altLang="en-US" sz="60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可以使用權重法</a:t>
            </a:r>
            <a:r>
              <a:rPr lang="zh-TW" altLang="en-US" sz="4400" b="1" dirty="0">
                <a:latin typeface="微軟正黑體"/>
                <a:ea typeface="微軟正黑體"/>
                <a:cs typeface="微軟正黑體"/>
              </a:rPr>
              <a:t>線性迴歸</a:t>
            </a:r>
            <a:endParaRPr lang="en-US" sz="44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lang="en-IN" sz="4400" dirty="0">
              <a:latin typeface="微軟正黑體"/>
              <a:ea typeface="微軟正黑體"/>
              <a:cs typeface="微軟正黑體"/>
            </a:endParaRPr>
          </a:p>
          <a:p>
            <a:endParaRPr lang="en-US" sz="44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039115281"/>
      </p:ext>
    </p:extLst>
  </p:cSld>
  <p:clrMapOvr>
    <a:masterClrMapping/>
  </p:clrMapOvr>
  <p:transition spd="slow" advTm="3724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補充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: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檢查偏離值與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權重式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迴歸分析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0" name="圖片 9" descr="螢幕快照 2019-10-15 上午10.1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2" name="圖片 11" descr="螢幕快照 2019-10-15 上午10.19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1" y="668543"/>
            <a:ext cx="9144001" cy="112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透過殘差值定義各別資料點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en-US" altLang="zh-TW" dirty="0" err="1">
                <a:latin typeface="微軟正黑體"/>
                <a:ea typeface="微軟正黑體"/>
                <a:cs typeface="微軟正黑體"/>
              </a:rPr>
              <a:t>x,y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的權重，並將所有資料點乘上對應的權重值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062398"/>
              </p:ext>
            </p:extLst>
          </p:nvPr>
        </p:nvGraphicFramePr>
        <p:xfrm>
          <a:off x="3674776" y="1230742"/>
          <a:ext cx="3199653" cy="4475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95" name="方程式" r:id="rId7" imgW="2006600" imgH="2806700" progId="Equation.3">
                  <p:embed/>
                </p:oleObj>
              </mc:Choice>
              <mc:Fallback>
                <p:oleObj name="方程式" r:id="rId7" imgW="2006600" imgH="2806700" progId="Equation.3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4776" y="1230742"/>
                        <a:ext cx="3199653" cy="44754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44059"/>
      </p:ext>
    </p:extLst>
  </p:cSld>
  <p:clrMapOvr>
    <a:masterClrMapping/>
  </p:clrMapOvr>
  <p:transition spd="slow" advTm="3724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補充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: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檢查偏離值與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權重式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迴歸分析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pic>
        <p:nvPicPr>
          <p:cNvPr id="4" name="圖片 3" descr="Hw8-2-fit-case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293"/>
            <a:ext cx="9144000" cy="53481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0" name="圖片 9" descr="螢幕快照 2019-10-15 上午10.1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2" name="圖片 11" descr="螢幕快照 2019-10-15 上午10.19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1" y="668543"/>
            <a:ext cx="9144001" cy="65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透過乘上權重值的資料點再進行回歸分析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04841020"/>
      </p:ext>
    </p:extLst>
  </p:cSld>
  <p:clrMapOvr>
    <a:masterClrMapping/>
  </p:clrMapOvr>
  <p:transition spd="slow" advTm="3724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0800" y="1014302"/>
            <a:ext cx="4500000" cy="450000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多變數關係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592320" y="1014302"/>
            <a:ext cx="4500000" cy="450000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endParaRPr lang="en-US" altLang="zh-TW" sz="4800" b="1" dirty="0">
              <a:solidFill>
                <a:srgbClr val="0000F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algn="ctr">
              <a:defRPr/>
            </a:pPr>
            <a:r>
              <a:rPr lang="zh-TW" altLang="en-US" sz="6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關係強度</a:t>
            </a:r>
            <a:endParaRPr lang="en-US" altLang="zh-TW" sz="6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62627714"/>
      </p:ext>
    </p:extLst>
  </p:cSld>
  <p:clrMapOvr>
    <a:masterClrMapping/>
  </p:clrMapOvr>
  <p:transition spd="slow" advTm="3724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</a:t>
            </a:r>
            <a:r>
              <a:rPr kumimoji="0" lang="en-US" altLang="zh-TW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y~x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</a:t>
            </a: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nova().</a:t>
            </a:r>
          </a:p>
        </p:txBody>
      </p:sp>
    </p:spTree>
    <p:extLst>
      <p:ext uri="{BB962C8B-B14F-4D97-AF65-F5344CB8AC3E}">
        <p14:creationId xmlns:p14="http://schemas.microsoft.com/office/powerpoint/2010/main" val="1936244281"/>
      </p:ext>
    </p:extLst>
  </p:cSld>
  <p:clrMapOvr>
    <a:masterClrMapping/>
  </p:clrMapOvr>
  <p:transition spd="slow" advTm="3724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 without intercept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</a:t>
            </a:r>
            <a:r>
              <a:rPr lang="en-US" altLang="zh-TW" sz="9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(y~x+0).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8F807-AC0B-4330-A5FA-6A42225401B3}"/>
              </a:ext>
            </a:extLst>
          </p:cNvPr>
          <p:cNvSpPr/>
          <p:nvPr/>
        </p:nvSpPr>
        <p:spPr>
          <a:xfrm>
            <a:off x="-1" y="342900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We have n degrees of freedom. We use two degrees of freedom in calculating the slope only, leaving n-1 degrees of freedom in subsequent calculations.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1">
                <a:extLst>
                  <a:ext uri="{FF2B5EF4-FFF2-40B4-BE49-F238E27FC236}">
                    <a16:creationId xmlns:a16="http://schemas.microsoft.com/office/drawing/2014/main" id="{C1909EE8-648D-40C8-8D4C-F3A573DF63FE}"/>
                  </a:ext>
                </a:extLst>
              </p:cNvPr>
              <p:cNvSpPr txBox="1"/>
              <p:nvPr/>
            </p:nvSpPr>
            <p:spPr>
              <a:xfrm>
                <a:off x="2557573" y="4212705"/>
                <a:ext cx="3657697" cy="2000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𝑺𝑺𝑬</m:t>
                              </m:r>
                            </m:num>
                            <m:den>
                              <m:r>
                                <a:rPr lang="en-US" altLang="zh-TW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字方塊 1">
                <a:extLst>
                  <a:ext uri="{FF2B5EF4-FFF2-40B4-BE49-F238E27FC236}">
                    <a16:creationId xmlns:a16="http://schemas.microsoft.com/office/drawing/2014/main" id="{C1909EE8-648D-40C8-8D4C-F3A573DF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73" y="4212705"/>
                <a:ext cx="3657697" cy="2000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45581"/>
      </p:ext>
    </p:extLst>
  </p:cSld>
  <p:clrMapOvr>
    <a:masterClrMapping/>
  </p:clrMapOvr>
  <p:transition spd="slow" advTm="3724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7" y="1347494"/>
            <a:ext cx="8906206" cy="50676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4656" y="3721100"/>
            <a:ext cx="2904293" cy="9693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656" y="5465984"/>
            <a:ext cx="4215850" cy="636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397486" y="1744072"/>
            <a:ext cx="2559088" cy="114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Intercept: -0.3977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Slope: 3.0800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se: 0.308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r</a:t>
            </a:r>
            <a:r>
              <a:rPr lang="en-US" altLang="zh-TW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: 0.9373</a:t>
            </a:r>
          </a:p>
          <a:p>
            <a:pPr>
              <a:defRPr/>
            </a:pP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71DDD-A7BB-4935-AB39-D6C93AA214E5}"/>
              </a:ext>
            </a:extLst>
          </p:cNvPr>
          <p:cNvSpPr/>
          <p:nvPr/>
        </p:nvSpPr>
        <p:spPr>
          <a:xfrm>
            <a:off x="101600" y="803046"/>
            <a:ext cx="3178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summary(model)</a:t>
            </a:r>
          </a:p>
        </p:txBody>
      </p:sp>
    </p:spTree>
    <p:extLst>
      <p:ext uri="{BB962C8B-B14F-4D97-AF65-F5344CB8AC3E}">
        <p14:creationId xmlns:p14="http://schemas.microsoft.com/office/powerpoint/2010/main" val="2129182937"/>
      </p:ext>
    </p:extLst>
  </p:cSld>
  <p:clrMapOvr>
    <a:masterClrMapping/>
  </p:clrMapOvr>
  <p:transition spd="slow" advTm="3724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1822"/>
            <a:ext cx="9146647" cy="244609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sp>
        <p:nvSpPr>
          <p:cNvPr id="9" name="矩形 8"/>
          <p:cNvSpPr/>
          <p:nvPr/>
        </p:nvSpPr>
        <p:spPr>
          <a:xfrm>
            <a:off x="1881268" y="2189747"/>
            <a:ext cx="946154" cy="9693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397486" y="1451972"/>
            <a:ext cx="2559088" cy="73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SSE=2.656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SSR=39.686</a:t>
            </a:r>
          </a:p>
          <a:p>
            <a:pPr>
              <a:defRPr/>
            </a:pPr>
            <a:endParaRPr lang="en-US" altLang="zh-TW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53652" y="3696458"/>
                <a:ext cx="8596648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𝑆𝑆𝑇𝑜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𝑆𝑆𝐸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𝑆𝑆𝑅</m:t>
                      </m:r>
                    </m:oMath>
                  </m:oMathPara>
                </a14:m>
                <a:endParaRPr lang="zh-TW" altLang="en-US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2" y="3696458"/>
                <a:ext cx="8596648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53652" y="4970431"/>
                <a:ext cx="3077701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𝑺𝑺𝑻𝒐</m:t>
                          </m:r>
                        </m:den>
                      </m:f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2" y="4970431"/>
                <a:ext cx="3077701" cy="1040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428836" y="4689661"/>
                <a:ext cx="3029113" cy="1636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𝑺𝑺𝑬</m:t>
                              </m:r>
                            </m:num>
                            <m:den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36" y="4689661"/>
                <a:ext cx="3029113" cy="16368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EBB0700-67EA-4027-80C9-E6B665DD8DB9}"/>
              </a:ext>
            </a:extLst>
          </p:cNvPr>
          <p:cNvSpPr/>
          <p:nvPr/>
        </p:nvSpPr>
        <p:spPr>
          <a:xfrm>
            <a:off x="-2646" y="84683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anova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(model):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Analysis of Variance Table</a:t>
            </a:r>
          </a:p>
        </p:txBody>
      </p:sp>
    </p:spTree>
    <p:extLst>
      <p:ext uri="{BB962C8B-B14F-4D97-AF65-F5344CB8AC3E}">
        <p14:creationId xmlns:p14="http://schemas.microsoft.com/office/powerpoint/2010/main" val="2192595616"/>
      </p:ext>
    </p:extLst>
  </p:cSld>
  <p:clrMapOvr>
    <a:masterClrMapping/>
  </p:clrMapOvr>
  <p:transition spd="slow" advTm="3724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35" y="917445"/>
            <a:ext cx="6339659" cy="543890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</a:t>
            </a:r>
            <a:r>
              <a:rPr kumimoji="0" lang="en-US" altLang="zh-TW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0B7C1E-C9D0-4CF4-B8C9-D1D2888A7EA0}"/>
              </a:ext>
            </a:extLst>
          </p:cNvPr>
          <p:cNvSpPr txBox="1">
            <a:spLocks/>
          </p:cNvSpPr>
          <p:nvPr/>
        </p:nvSpPr>
        <p:spPr>
          <a:xfrm>
            <a:off x="6048997" y="917444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主標題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CCC27A-AA24-417F-8D8F-C7429FFC5070}"/>
              </a:ext>
            </a:extLst>
          </p:cNvPr>
          <p:cNvSpPr txBox="1">
            <a:spLocks/>
          </p:cNvSpPr>
          <p:nvPr/>
        </p:nvSpPr>
        <p:spPr>
          <a:xfrm>
            <a:off x="6048997" y="1350831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次要標題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A26629-75C1-463E-98A2-96141A9C6BDB}"/>
              </a:ext>
            </a:extLst>
          </p:cNvPr>
          <p:cNvSpPr txBox="1">
            <a:spLocks/>
          </p:cNvSpPr>
          <p:nvPr/>
        </p:nvSpPr>
        <p:spPr>
          <a:xfrm>
            <a:off x="7518400" y="6037264"/>
            <a:ext cx="13398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u="sng" dirty="0">
                <a:latin typeface="微軟正黑體"/>
                <a:ea typeface="微軟正黑體"/>
                <a:cs typeface="微軟正黑體"/>
              </a:rPr>
              <a:t>圖說</a:t>
            </a:r>
            <a:endParaRPr lang="en-US" altLang="zh-TW" b="1" u="sng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u="sng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60015319"/>
      </p:ext>
    </p:extLst>
  </p:cSld>
  <p:clrMapOvr>
    <a:masterClrMapping/>
  </p:clrMapOvr>
  <p:transition spd="slow" advTm="3724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subtitle and caption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lvl="0">
              <a:defRPr/>
            </a:pP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labs(</a:t>
            </a:r>
          </a:p>
          <a:p>
            <a:pPr lvl="0"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title</a:t>
            </a: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=</a:t>
            </a:r>
          </a:p>
          <a:p>
            <a:pPr lvl="0">
              <a:defRPr/>
            </a:pP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,subtitle =</a:t>
            </a:r>
          </a:p>
          <a:p>
            <a:pPr lvl="0">
              <a:defRPr/>
            </a:pP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,caption = </a:t>
            </a:r>
          </a:p>
          <a:p>
            <a:pPr lvl="0">
              <a:defRPr/>
            </a:pP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,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x </a:t>
            </a: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=</a:t>
            </a:r>
          </a:p>
          <a:p>
            <a:pPr lvl="0">
              <a:defRPr/>
            </a:pP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,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y</a:t>
            </a:r>
            <a:r>
              <a:rPr lang="en-US" altLang="zh-TW" sz="5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= )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84673771"/>
      </p:ext>
    </p:extLst>
  </p:cSld>
  <p:clrMapOvr>
    <a:masterClrMapping/>
  </p:clrMapOvr>
  <p:transition spd="slow" advTm="3724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0283958"/>
      </p:ext>
    </p:extLst>
  </p:cSld>
  <p:clrMapOvr>
    <a:masterClrMapping/>
  </p:clrMapOvr>
  <p:transition spd="slow" advTm="3724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Fitting a Straight Line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R_regression_a.R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062703969"/>
      </p:ext>
    </p:extLst>
  </p:cSld>
  <p:clrMapOvr>
    <a:masterClrMapping/>
  </p:clrMapOvr>
  <p:transition spd="slow" advTm="3724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Nonlinear Relationships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615516"/>
            <a:ext cx="9144000" cy="4740835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Power Transformations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非線性 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-&gt; 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線性化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…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Fitting a Polynomial Function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多項式曲線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非線性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)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Smoothing a Scatterplot</a:t>
            </a:r>
          </a:p>
          <a:p>
            <a:pPr marL="0" indent="0" algn="ctr">
              <a:buNone/>
            </a:pP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平化化數據 </a:t>
            </a:r>
            <a:r>
              <a:rPr lang="en-US" altLang="zh-TW" sz="3600" b="1" dirty="0">
                <a:latin typeface="微軟正黑體"/>
                <a:ea typeface="微軟正黑體"/>
                <a:cs typeface="微軟正黑體"/>
              </a:rPr>
              <a:t>-&gt; </a:t>
            </a:r>
            <a:r>
              <a:rPr lang="zh-TW" altLang="en-US" sz="3600" b="1" dirty="0">
                <a:latin typeface="微軟正黑體"/>
                <a:ea typeface="微軟正黑體"/>
                <a:cs typeface="微軟正黑體"/>
              </a:rPr>
              <a:t>突顯資料趨勢關係</a:t>
            </a:r>
            <a:endParaRPr lang="en-US" sz="3600" b="1" dirty="0">
              <a:latin typeface="微軟正黑體"/>
              <a:ea typeface="微軟正黑體"/>
              <a:cs typeface="微軟正黑體"/>
            </a:endParaRPr>
          </a:p>
          <a:p>
            <a:endParaRPr lang="en-US" sz="36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62507440"/>
      </p:ext>
    </p:extLst>
  </p:cSld>
  <p:clrMapOvr>
    <a:masterClrMapping/>
  </p:clrMapOvr>
  <p:transition spd="slow" advTm="3724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39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552643"/>
            <a:ext cx="9144000" cy="3706651"/>
          </a:xfrm>
        </p:spPr>
        <p:txBody>
          <a:bodyPr>
            <a:normAutofit/>
          </a:bodyPr>
          <a:lstStyle/>
          <a:p>
            <a:r>
              <a:rPr lang="en-IN" dirty="0">
                <a:latin typeface="微軟正黑體"/>
                <a:ea typeface="微軟正黑體"/>
                <a:cs typeface="微軟正黑體"/>
              </a:rPr>
              <a:t>Suppose the general pattern in a scatterplot is </a:t>
            </a:r>
            <a:r>
              <a:rPr lang="en-IN" sz="39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curved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and </a:t>
            </a:r>
            <a:r>
              <a:rPr lang="en-IN" sz="39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monotonic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(i.e., strictly increasing/decreasing); it is often possible to find a </a:t>
            </a:r>
            <a:r>
              <a:rPr lang="en-IN" b="1" dirty="0">
                <a:latin typeface="微軟正黑體"/>
                <a:ea typeface="微軟正黑體"/>
                <a:cs typeface="微軟正黑體"/>
              </a:rPr>
              <a:t>power transformation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for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By a power transformation, we mean the use of exponents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p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and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q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such that the transformed values are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= </a:t>
            </a:r>
            <a:r>
              <a:rPr lang="en-IN" i="1" dirty="0" err="1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i="1" baseline="30000" dirty="0" err="1">
                <a:latin typeface="微軟正黑體"/>
                <a:ea typeface="微軟正黑體"/>
                <a:cs typeface="微軟正黑體"/>
              </a:rPr>
              <a:t>p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and/or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= </a:t>
            </a:r>
            <a:r>
              <a:rPr lang="en-IN" i="1" dirty="0" err="1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i="1" baseline="30000" dirty="0" err="1">
                <a:latin typeface="微軟正黑體"/>
                <a:ea typeface="微軟正黑體"/>
                <a:cs typeface="微軟正黑體"/>
              </a:rPr>
              <a:t>q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 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relevant scatterplot is of the 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  <a:sym typeface="Symbol"/>
              </a:rPr>
              <a:t>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pairs.</a:t>
            </a:r>
          </a:p>
        </p:txBody>
      </p:sp>
    </p:spTree>
    <p:extLst>
      <p:ext uri="{BB962C8B-B14F-4D97-AF65-F5344CB8AC3E}">
        <p14:creationId xmlns:p14="http://schemas.microsoft.com/office/powerpoint/2010/main" val="3174873900"/>
      </p:ext>
    </p:extLst>
  </p:cSld>
  <p:clrMapOvr>
    <a:masterClrMapping/>
  </p:clrMapOvr>
  <p:transition spd="slow" advTm="3724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Useful function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noProof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</a:t>
            </a:r>
            <a:r>
              <a:rPr kumimoji="0" lang="en-US" altLang="zh-TW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().-</a:t>
            </a:r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相關係數</a:t>
            </a: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</a:t>
            </a:r>
            <a:r>
              <a:rPr kumimoji="0" lang="en-US" altLang="zh-TW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m().-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迴</a:t>
            </a:r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歸分析</a:t>
            </a: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anova</a:t>
            </a: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變異數分析</a:t>
            </a:r>
            <a:endParaRPr lang="en-US" altLang="zh-TW" sz="66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>
              <a:defRPr/>
            </a:pPr>
            <a:r>
              <a:rPr lang="en-US" altLang="zh-TW" sz="66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lowess</a:t>
            </a:r>
            <a:r>
              <a:rPr lang="en-US" altLang="zh-TW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().-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平滑曲線</a:t>
            </a:r>
            <a:endParaRPr lang="en-US" altLang="zh-TW" sz="66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08837437"/>
      </p:ext>
    </p:extLst>
  </p:cSld>
  <p:clrMapOvr>
    <a:masterClrMapping/>
  </p:clrMapOvr>
  <p:transition spd="slow" advTm="3724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27734" r="10781" b="20703"/>
          <a:stretch/>
        </p:blipFill>
        <p:spPr bwMode="auto">
          <a:xfrm>
            <a:off x="35496" y="1136104"/>
            <a:ext cx="9104207" cy="48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/>
          <p:cNvCxnSpPr/>
          <p:nvPr/>
        </p:nvCxnSpPr>
        <p:spPr>
          <a:xfrm flipV="1">
            <a:off x="7559824" y="4653136"/>
            <a:ext cx="1584176" cy="129614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ys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手繪多邊形 12"/>
          <p:cNvSpPr/>
          <p:nvPr/>
        </p:nvSpPr>
        <p:spPr>
          <a:xfrm>
            <a:off x="7492158" y="5350845"/>
            <a:ext cx="185520" cy="385261"/>
          </a:xfrm>
          <a:custGeom>
            <a:avLst/>
            <a:gdLst>
              <a:gd name="connsiteX0" fmla="*/ 0 w 185520"/>
              <a:gd name="connsiteY0" fmla="*/ 0 h 385261"/>
              <a:gd name="connsiteX1" fmla="*/ 14270 w 185520"/>
              <a:gd name="connsiteY1" fmla="*/ 214034 h 385261"/>
              <a:gd name="connsiteX2" fmla="*/ 28541 w 185520"/>
              <a:gd name="connsiteY2" fmla="*/ 256841 h 385261"/>
              <a:gd name="connsiteX3" fmla="*/ 71354 w 185520"/>
              <a:gd name="connsiteY3" fmla="*/ 285379 h 385261"/>
              <a:gd name="connsiteX4" fmla="*/ 99895 w 185520"/>
              <a:gd name="connsiteY4" fmla="*/ 328185 h 385261"/>
              <a:gd name="connsiteX5" fmla="*/ 185520 w 185520"/>
              <a:gd name="connsiteY5" fmla="*/ 385261 h 38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20" h="385261">
                <a:moveTo>
                  <a:pt x="0" y="0"/>
                </a:moveTo>
                <a:cubicBezTo>
                  <a:pt x="4757" y="71345"/>
                  <a:pt x="6373" y="142968"/>
                  <a:pt x="14270" y="214034"/>
                </a:cubicBezTo>
                <a:cubicBezTo>
                  <a:pt x="15931" y="228983"/>
                  <a:pt x="19144" y="245097"/>
                  <a:pt x="28541" y="256841"/>
                </a:cubicBezTo>
                <a:cubicBezTo>
                  <a:pt x="39256" y="270233"/>
                  <a:pt x="57083" y="275866"/>
                  <a:pt x="71354" y="285379"/>
                </a:cubicBezTo>
                <a:cubicBezTo>
                  <a:pt x="80868" y="299648"/>
                  <a:pt x="86988" y="316893"/>
                  <a:pt x="99895" y="328185"/>
                </a:cubicBezTo>
                <a:cubicBezTo>
                  <a:pt x="125711" y="350771"/>
                  <a:pt x="185520" y="385261"/>
                  <a:pt x="185520" y="385261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4" name="手繪多邊形 13"/>
          <p:cNvSpPr/>
          <p:nvPr/>
        </p:nvSpPr>
        <p:spPr>
          <a:xfrm>
            <a:off x="8762257" y="4066642"/>
            <a:ext cx="299705" cy="485144"/>
          </a:xfrm>
          <a:custGeom>
            <a:avLst/>
            <a:gdLst>
              <a:gd name="connsiteX0" fmla="*/ 0 w 299705"/>
              <a:gd name="connsiteY0" fmla="*/ 0 h 485144"/>
              <a:gd name="connsiteX1" fmla="*/ 71354 w 299705"/>
              <a:gd name="connsiteY1" fmla="*/ 28538 h 485144"/>
              <a:gd name="connsiteX2" fmla="*/ 99895 w 299705"/>
              <a:gd name="connsiteY2" fmla="*/ 71345 h 485144"/>
              <a:gd name="connsiteX3" fmla="*/ 199791 w 299705"/>
              <a:gd name="connsiteY3" fmla="*/ 199765 h 485144"/>
              <a:gd name="connsiteX4" fmla="*/ 228332 w 299705"/>
              <a:gd name="connsiteY4" fmla="*/ 242572 h 485144"/>
              <a:gd name="connsiteX5" fmla="*/ 271144 w 299705"/>
              <a:gd name="connsiteY5" fmla="*/ 342454 h 485144"/>
              <a:gd name="connsiteX6" fmla="*/ 285415 w 299705"/>
              <a:gd name="connsiteY6" fmla="*/ 413799 h 485144"/>
              <a:gd name="connsiteX7" fmla="*/ 299686 w 299705"/>
              <a:gd name="connsiteY7" fmla="*/ 485144 h 48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705" h="485144">
                <a:moveTo>
                  <a:pt x="0" y="0"/>
                </a:moveTo>
                <a:cubicBezTo>
                  <a:pt x="23785" y="9513"/>
                  <a:pt x="50508" y="13650"/>
                  <a:pt x="71354" y="28538"/>
                </a:cubicBezTo>
                <a:cubicBezTo>
                  <a:pt x="85310" y="38505"/>
                  <a:pt x="88915" y="58171"/>
                  <a:pt x="99895" y="71345"/>
                </a:cubicBezTo>
                <a:cubicBezTo>
                  <a:pt x="211676" y="205468"/>
                  <a:pt x="55513" y="-16622"/>
                  <a:pt x="199791" y="199765"/>
                </a:cubicBezTo>
                <a:cubicBezTo>
                  <a:pt x="209305" y="214034"/>
                  <a:pt x="222908" y="226303"/>
                  <a:pt x="228332" y="242572"/>
                </a:cubicBezTo>
                <a:cubicBezTo>
                  <a:pt x="249330" y="305558"/>
                  <a:pt x="235876" y="271926"/>
                  <a:pt x="271144" y="342454"/>
                </a:cubicBezTo>
                <a:cubicBezTo>
                  <a:pt x="275901" y="366236"/>
                  <a:pt x="280153" y="390124"/>
                  <a:pt x="285415" y="413799"/>
                </a:cubicBezTo>
                <a:cubicBezTo>
                  <a:pt x="300840" y="483201"/>
                  <a:pt x="299686" y="449394"/>
                  <a:pt x="299686" y="485144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headEnd type="non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036904" y="4901412"/>
            <a:ext cx="631440" cy="504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x+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70834" y="3677276"/>
            <a:ext cx="721646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y−</a:t>
            </a:r>
          </a:p>
        </p:txBody>
      </p:sp>
    </p:spTree>
    <p:extLst>
      <p:ext uri="{BB962C8B-B14F-4D97-AF65-F5344CB8AC3E}">
        <p14:creationId xmlns:p14="http://schemas.microsoft.com/office/powerpoint/2010/main" val="169793062"/>
      </p:ext>
    </p:extLst>
  </p:cSld>
  <p:clrMapOvr>
    <a:masterClrMapping/>
  </p:clrMapOvr>
  <p:transition spd="slow" advTm="3724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0217F-AD5D-41B4-9966-5CC1DD74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089"/>
            <a:ext cx="9145371" cy="20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6496"/>
      </p:ext>
    </p:extLst>
  </p:cSld>
  <p:clrMapOvr>
    <a:masterClrMapping/>
  </p:clrMapOvr>
  <p:transition spd="slow" advTm="3724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玉米脆片的溼度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[%]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油炸時間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[sec]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8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data_power.xlsx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33306" b="34081"/>
          <a:stretch/>
        </p:blipFill>
        <p:spPr>
          <a:xfrm>
            <a:off x="231496" y="3068215"/>
            <a:ext cx="4362192" cy="27779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r="33717" b="33457"/>
          <a:stretch/>
        </p:blipFill>
        <p:spPr>
          <a:xfrm>
            <a:off x="4593688" y="3068215"/>
            <a:ext cx="4294637" cy="2777924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188811" y="2056354"/>
            <a:ext cx="3955189" cy="924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Moisture</a:t>
            </a:r>
            <a:r>
              <a:rPr lang="zh-TW" alt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=</a:t>
            </a:r>
            <a:r>
              <a:rPr lang="zh-TW" alt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a x time </a:t>
            </a:r>
            <a:r>
              <a:rPr lang="en-US" altLang="zh-TW" b="1" baseline="300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ln(</a:t>
            </a:r>
            <a:r>
              <a:rPr lang="en-US" b="1" dirty="0" err="1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Moi</a:t>
            </a:r>
            <a:r>
              <a:rPr lang="en-US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 = ln(a)+b x ln(time) </a:t>
            </a:r>
            <a:endParaRPr lang="en-IN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solidFill>
                <a:srgbClr val="0000F9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95104834"/>
      </p:ext>
    </p:extLst>
  </p:cSld>
  <p:clrMapOvr>
    <a:masterClrMapping/>
  </p:clrMapOvr>
  <p:transition spd="slow" advTm="3724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7EF78-E510-4E28-BB25-A79AA27D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6" y="797727"/>
            <a:ext cx="8164064" cy="595395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Power Transformation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3048390"/>
      </p:ext>
    </p:extLst>
  </p:cSld>
  <p:clrMapOvr>
    <a:masterClrMapping/>
  </p:clrMapOvr>
  <p:transition spd="slow" advTm="3724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03976524"/>
      </p:ext>
    </p:extLst>
  </p:cSld>
  <p:clrMapOvr>
    <a:masterClrMapping/>
  </p:clrMapOvr>
  <p:transition spd="slow" advTm="3724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Power Transformation</a:t>
            </a:r>
            <a:endParaRPr kumimoji="0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R_regression_b.R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87853515"/>
      </p:ext>
    </p:extLst>
  </p:cSld>
  <p:clrMapOvr>
    <a:masterClrMapping/>
  </p:clrMapOvr>
  <p:transition spd="slow" advTm="3724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46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1" y="1726596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葡萄糖濃度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[%]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發酵時間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[day]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8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data_conc.xlsx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33717" b="33268"/>
          <a:stretch/>
        </p:blipFill>
        <p:spPr>
          <a:xfrm>
            <a:off x="96339" y="3175503"/>
            <a:ext cx="4475660" cy="3578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08767" y="3023156"/>
                <a:ext cx="3206583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TW" sz="2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67" y="3023156"/>
                <a:ext cx="3206583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43611" y="3602982"/>
                <a:ext cx="4428776" cy="75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11" y="3602982"/>
                <a:ext cx="4428776" cy="75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523953"/>
      </p:ext>
    </p:extLst>
  </p:cSld>
  <p:clrMapOvr>
    <a:masterClrMapping/>
  </p:clrMapOvr>
  <p:transition spd="slow" advTm="3724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 lvl="0">
              <a:defRPr/>
            </a:pPr>
            <a:r>
              <a:rPr lang="en-US" altLang="zh-TW" sz="8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lm(</a:t>
            </a:r>
            <a:r>
              <a:rPr lang="en-US" altLang="zh-TW" sz="8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y~x+I</a:t>
            </a:r>
            <a:r>
              <a:rPr lang="en-US" altLang="zh-TW" sz="8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(x^2)).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66875522"/>
      </p:ext>
    </p:extLst>
  </p:cSld>
  <p:clrMapOvr>
    <a:masterClrMapping/>
  </p:clrMapOvr>
  <p:transition spd="slow" advTm="3724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7" y="1682511"/>
            <a:ext cx="6255071" cy="46738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22258" y="3206187"/>
            <a:ext cx="2224710" cy="914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22255" y="5807076"/>
            <a:ext cx="3196985" cy="5492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69336"/>
      </p:ext>
    </p:extLst>
  </p:cSld>
  <p:clrMapOvr>
    <a:masterClrMapping/>
  </p:clrMapOvr>
  <p:transition spd="slow" advTm="3724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064"/>
            <a:ext cx="9065880" cy="477723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  <a:p>
            <a:pPr>
              <a:defRPr/>
            </a:pP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72859214"/>
      </p:ext>
    </p:extLst>
  </p:cSld>
  <p:clrMapOvr>
    <a:masterClrMapping/>
  </p:clrMapOvr>
  <p:transition spd="slow" advTm="3724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Outline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575542"/>
            <a:ext cx="9143999" cy="528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-Scatter plots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-Correlation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-Fitting a Line to Bivariate Data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-Nonlinear Relationships</a:t>
            </a:r>
          </a:p>
          <a:p>
            <a:pPr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-Using More than One Predictor</a:t>
            </a:r>
          </a:p>
          <a:p>
            <a:pPr algn="ctr">
              <a:defRPr/>
            </a:pPr>
            <a:r>
              <a:rPr lang="en-US" altLang="zh-TW" sz="4400" b="1" dirty="0">
                <a:latin typeface="微軟正黑體"/>
                <a:ea typeface="微軟正黑體"/>
                <a:cs typeface="微軟正黑體"/>
              </a:rPr>
              <a:t> </a:t>
            </a:r>
            <a:endParaRPr lang="zh-TW" altLang="en-US" sz="44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49068409"/>
      </p:ext>
    </p:extLst>
  </p:cSld>
  <p:clrMapOvr>
    <a:masterClrMapping/>
  </p:clrMapOvr>
  <p:transition spd="slow" advTm="3724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618067588"/>
      </p:ext>
    </p:extLst>
  </p:cSld>
  <p:clrMapOvr>
    <a:masterClrMapping/>
  </p:clrMapOvr>
  <p:transition spd="slow" advTm="3724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8DCE0-C6E8-4492-BA1D-AE59B574330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NYCU CoLLab Copyright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177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R: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Polynomial Function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30214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R_regression_c.R</a:t>
            </a:r>
            <a:endParaRPr kumimoji="1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46203769"/>
      </p:ext>
    </p:extLst>
  </p:cSld>
  <p:clrMapOvr>
    <a:masterClrMapping/>
  </p:clrMapOvr>
  <p:transition spd="slow" advTm="3724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Smoothing a Scatterplot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617760"/>
            <a:ext cx="9144000" cy="48326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LOWESS (or LOESS) method:</a:t>
            </a:r>
            <a:endParaRPr lang="en-US" dirty="0">
              <a:latin typeface="微軟正黑體"/>
              <a:ea typeface="微軟正黑體"/>
              <a:cs typeface="微軟正黑體"/>
            </a:endParaRP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Let (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y*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) denote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 particular one of the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pairs in the sample. 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      value corresponding to (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y*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) is obtained by fitting a </a:t>
            </a:r>
            <a:r>
              <a:rPr lang="en-IN" b="1" u="sng" dirty="0">
                <a:latin typeface="微軟正黑體"/>
                <a:ea typeface="微軟正黑體"/>
                <a:cs typeface="微軟正黑體"/>
              </a:rPr>
              <a:t>straight line using only a specified percentage of the data (e.g., 25%)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whose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are closest to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Those with </a:t>
            </a:r>
            <a:r>
              <a:rPr lang="en-US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closer to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are more heavily weighted than those whose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values are farther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away.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height of the resulting line above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x*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 the fitted value    .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This process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is repeated for each of the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points, so </a:t>
            </a:r>
            <a:r>
              <a:rPr lang="en-IN" i="1" dirty="0">
                <a:latin typeface="微軟正黑體"/>
                <a:ea typeface="微軟正黑體"/>
                <a:cs typeface="微軟正黑體"/>
              </a:rPr>
              <a:t>n </a:t>
            </a:r>
            <a:r>
              <a:rPr lang="en-IN" dirty="0">
                <a:latin typeface="微軟正黑體"/>
                <a:ea typeface="微軟正黑體"/>
                <a:cs typeface="微軟正黑體"/>
              </a:rPr>
              <a:t>different lines are fit.</a:t>
            </a:r>
          </a:p>
          <a:p>
            <a:r>
              <a:rPr lang="en-IN" dirty="0">
                <a:latin typeface="微軟正黑體"/>
                <a:ea typeface="微軟正黑體"/>
                <a:cs typeface="微軟正黑體"/>
              </a:rPr>
              <a:t>The fitted points are connected to produce a 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LOWESS curve.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877342"/>
            <a:ext cx="9144000" cy="60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300" b="1" dirty="0">
                <a:latin typeface="微軟正黑體"/>
                <a:ea typeface="微軟正黑體"/>
                <a:cs typeface="微軟正黑體"/>
              </a:rPr>
              <a:t>Locally Weighted Scatterplot Smoother 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874112775"/>
      </p:ext>
    </p:extLst>
  </p:cSld>
  <p:clrMapOvr>
    <a:masterClrMapping/>
  </p:clrMapOvr>
  <p:transition spd="slow" advTm="3724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R</a:t>
            </a:r>
            <a:r>
              <a:rPr lang="zh-TW" altLang="en-US" sz="3200" b="1" dirty="0">
                <a:latin typeface="Cambria"/>
                <a:ea typeface="標楷體" charset="0"/>
                <a:cs typeface="Cambria"/>
              </a:rPr>
              <a:t>語言使用</a:t>
            </a:r>
            <a:r>
              <a:rPr lang="en-US" altLang="zh-TW" sz="3200" b="1" dirty="0" err="1">
                <a:latin typeface="Cambria"/>
                <a:ea typeface="標楷體" charset="0"/>
                <a:cs typeface="Cambria"/>
              </a:rPr>
              <a:t>Lowess</a:t>
            </a:r>
            <a:r>
              <a:rPr lang="en-US" altLang="zh-TW" sz="3200" b="1" dirty="0">
                <a:latin typeface="Cambria"/>
                <a:ea typeface="標楷體" charset="0"/>
                <a:cs typeface="Cambria"/>
              </a:rPr>
              <a:t> Smoothing</a:t>
            </a:r>
            <a:endParaRPr lang="en-US" altLang="zh-TW" sz="2800" b="1" dirty="0">
              <a:latin typeface="Cambria"/>
              <a:ea typeface="標楷體" charset="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660779"/>
            <a:ext cx="9144000" cy="190910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b="1" dirty="0" err="1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lowess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x, y, f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):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x, y</a:t>
            </a:r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: the input numeric data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f</a:t>
            </a:r>
            <a:r>
              <a:rPr kumimoji="0" lang="en-US" altLang="zh-TW" sz="2800" b="1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: the smooth span. Larger values give more smoothness   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14" y="2637116"/>
            <a:ext cx="7425765" cy="37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4757"/>
      </p:ext>
    </p:extLst>
  </p:cSld>
  <p:clrMapOvr>
    <a:masterClrMapping/>
  </p:clrMapOvr>
  <p:transition spd="slow" advTm="3724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Using More than </a:t>
            </a:r>
          </a:p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One Predictor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2442428"/>
            <a:ext cx="9144000" cy="259827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微軟正黑體"/>
                <a:ea typeface="微軟正黑體"/>
                <a:cs typeface="微軟正黑體"/>
              </a:rPr>
              <a:t>Fitting a Linear Function</a:t>
            </a:r>
          </a:p>
          <a:p>
            <a:r>
              <a:rPr lang="en-IN" sz="3600" b="1" dirty="0">
                <a:latin typeface="微軟正黑體"/>
                <a:ea typeface="微軟正黑體"/>
                <a:cs typeface="微軟正黑體"/>
              </a:rPr>
              <a:t>Creating New Predictors from Existing Ones</a:t>
            </a:r>
          </a:p>
        </p:txBody>
      </p:sp>
    </p:spTree>
    <p:extLst>
      <p:ext uri="{BB962C8B-B14F-4D97-AF65-F5344CB8AC3E}">
        <p14:creationId xmlns:p14="http://schemas.microsoft.com/office/powerpoint/2010/main" val="741323666"/>
      </p:ext>
    </p:extLst>
  </p:cSld>
  <p:clrMapOvr>
    <a:masterClrMapping/>
  </p:clrMapOvr>
  <p:transition spd="slow" advTm="3724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Fitting a Linear Function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1260979"/>
            <a:ext cx="9143999" cy="6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Consider fitting a relation of the form: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575367" y="1932961"/>
                <a:ext cx="46826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800" b="1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67" y="1932961"/>
                <a:ext cx="4682692" cy="430887"/>
              </a:xfrm>
              <a:prstGeom prst="rect">
                <a:avLst/>
              </a:prstGeom>
              <a:blipFill>
                <a:blip r:embed="rId3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-1" y="2819890"/>
            <a:ext cx="9143999" cy="1543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The least squares coefficients a, b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 b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,…, </a:t>
            </a:r>
            <a:r>
              <a:rPr lang="en-US" altLang="zh-TW" b="1" dirty="0" err="1">
                <a:latin typeface="微軟正黑體"/>
                <a:ea typeface="微軟正黑體"/>
                <a:cs typeface="微軟正黑體"/>
              </a:rPr>
              <a:t>b</a:t>
            </a:r>
            <a:r>
              <a:rPr lang="en-US" altLang="zh-TW" b="1" baseline="-25000" dirty="0" err="1">
                <a:latin typeface="微軟正黑體"/>
                <a:ea typeface="微軟正黑體"/>
                <a:cs typeface="微軟正黑體"/>
              </a:rPr>
              <a:t>k</a:t>
            </a:r>
            <a:r>
              <a:rPr lang="en-US" altLang="zh-TW" b="1" baseline="-25000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are the values that minimize 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29785" y="4196707"/>
                <a:ext cx="8275406" cy="1053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𝒌𝒋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5" y="4196707"/>
                <a:ext cx="8275406" cy="1053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247100"/>
      </p:ext>
    </p:extLst>
  </p:cSld>
  <p:clrMapOvr>
    <a:masterClrMapping/>
  </p:clrMapOvr>
  <p:transition spd="slow" advTm="3724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"/>
            <a:ext cx="9144000" cy="641049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語言使用多元線性迴歸模型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2" name="圖片 1" descr="LOGO_CoLLa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762000" cy="764754"/>
          </a:xfrm>
          <a:prstGeom prst="rect">
            <a:avLst/>
          </a:prstGeom>
        </p:spPr>
      </p:pic>
      <p:pic>
        <p:nvPicPr>
          <p:cNvPr id="12" name="圖片 11" descr="螢幕快照 2019-10-15 上午10.19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6110"/>
            <a:ext cx="1066674" cy="871890"/>
          </a:xfrm>
          <a:prstGeom prst="rect">
            <a:avLst/>
          </a:prstGeom>
        </p:spPr>
      </p:pic>
      <p:pic>
        <p:nvPicPr>
          <p:cNvPr id="13" name="圖片 12" descr="螢幕快照 2019-10-15 上午10.19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9" y="6370791"/>
            <a:ext cx="2643257" cy="48721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0" y="795247"/>
            <a:ext cx="9144000" cy="1102281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just"/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-Use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0" lang="en-US" altLang="zh-TW" sz="2800" dirty="0">
                <a:latin typeface="微軟正黑體"/>
                <a:ea typeface="微軟正黑體"/>
                <a:cs typeface="微軟正黑體"/>
              </a:rPr>
              <a:t>the </a:t>
            </a:r>
            <a:r>
              <a:rPr kumimoji="0" lang="en-US" altLang="zh-TW" sz="2800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lm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y~x</a:t>
            </a:r>
            <a:r>
              <a:rPr kumimoji="0" lang="en-US" altLang="zh-TW" sz="2800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+x</a:t>
            </a:r>
            <a:r>
              <a:rPr kumimoji="0" lang="en-US" altLang="zh-TW" sz="2800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, data</a:t>
            </a:r>
            <a:r>
              <a:rPr kumimoji="0" lang="en-US" altLang="zh-TW" sz="2800" b="1" dirty="0">
                <a:solidFill>
                  <a:srgbClr val="0000F9"/>
                </a:solidFill>
                <a:latin typeface="微軟正黑體"/>
                <a:ea typeface="微軟正黑體"/>
                <a:cs typeface="微軟正黑體"/>
              </a:rPr>
              <a:t>):</a:t>
            </a:r>
          </a:p>
          <a:p>
            <a:pPr algn="just"/>
            <a:r>
              <a:rPr kumimoji="0" lang="en-US" altLang="zh-TW" sz="28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data</a:t>
            </a:r>
            <a:r>
              <a:rPr kumimoji="0" lang="en-US" altLang="zh-TW" sz="2800" b="1" dirty="0">
                <a:latin typeface="微軟正黑體"/>
                <a:ea typeface="微軟正黑體"/>
                <a:cs typeface="微軟正黑體"/>
              </a:rPr>
              <a:t>: the input numeric data frame</a:t>
            </a: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526582"/>
              </p:ext>
            </p:extLst>
          </p:nvPr>
        </p:nvGraphicFramePr>
        <p:xfrm>
          <a:off x="1349375" y="3046413"/>
          <a:ext cx="6445250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8" name="方程式" r:id="rId6" imgW="1066800" imgH="241300" progId="Equation.3">
                  <p:embed/>
                </p:oleObj>
              </mc:Choice>
              <mc:Fallback>
                <p:oleObj name="方程式" r:id="rId6" imgW="1066800" imgH="241300" progId="Equation.3">
                  <p:embed/>
                  <p:pic>
                    <p:nvPicPr>
                      <p:cNvPr id="14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9375" y="3046413"/>
                        <a:ext cx="6445250" cy="1455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601580"/>
      </p:ext>
    </p:extLst>
  </p:cSld>
  <p:clrMapOvr>
    <a:masterClrMapping/>
  </p:clrMapOvr>
  <p:transition spd="slow" advTm="3724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2098681"/>
            <a:ext cx="9144001" cy="41211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以迴歸分析的觀點出發，若是提供越多的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Predictor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應可以達到更加的擬合結果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(R</a:t>
            </a:r>
            <a:r>
              <a:rPr lang="en-US" altLang="zh-TW" sz="5400" b="1" baseline="30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越大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。但是，實際上應要使用</a:t>
            </a:r>
            <a:r>
              <a:rPr lang="zh-TW" altLang="en-US" sz="5400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最少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的</a:t>
            </a:r>
            <a:r>
              <a:rPr lang="en-US" altLang="zh-TW" sz="5400" b="1" dirty="0">
                <a:latin typeface="微軟正黑體"/>
                <a:ea typeface="微軟正黑體"/>
                <a:cs typeface="微軟正黑體"/>
              </a:rPr>
              <a:t>Predictor</a:t>
            </a:r>
            <a:r>
              <a:rPr lang="zh-TW" altLang="en-US" sz="5400" b="1" dirty="0">
                <a:latin typeface="微軟正黑體"/>
                <a:ea typeface="微軟正黑體"/>
                <a:cs typeface="微軟正黑體"/>
              </a:rPr>
              <a:t>去達到最佳結果。</a:t>
            </a:r>
            <a:endParaRPr lang="en-US" sz="5400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endParaRPr lang="en-IN" sz="5400" dirty="0">
              <a:latin typeface="微軟正黑體"/>
              <a:ea typeface="微軟正黑體"/>
              <a:cs typeface="微軟正黑體"/>
            </a:endParaRPr>
          </a:p>
          <a:p>
            <a:endParaRPr lang="en-US" sz="54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42342240"/>
      </p:ext>
    </p:extLst>
  </p:cSld>
  <p:clrMapOvr>
    <a:masterClrMapping/>
  </p:clrMapOvr>
  <p:transition spd="slow" advTm="3724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726596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deflection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</a:t>
            </a:r>
            <a:r>
              <a:rPr lang="en-US" altLang="zh-TW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): shear span ratio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</a:t>
            </a:r>
            <a:r>
              <a:rPr lang="en-US" altLang="zh-TW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): splitting tensile strength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15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37" y="2122483"/>
            <a:ext cx="3452863" cy="423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838361"/>
      </p:ext>
    </p:extLst>
  </p:cSld>
  <p:clrMapOvr>
    <a:masterClrMapping/>
  </p:clrMapOvr>
  <p:transition spd="slow" advTm="3724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59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1895459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Fitting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717168"/>
              </p:ext>
            </p:extLst>
          </p:nvPr>
        </p:nvGraphicFramePr>
        <p:xfrm>
          <a:off x="3028951" y="2526800"/>
          <a:ext cx="2762250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5" name="方程式" r:id="rId4" imgW="1066800" imgH="965200" progId="Equation.3">
                  <p:embed/>
                </p:oleObj>
              </mc:Choice>
              <mc:Fallback>
                <p:oleObj name="方程式" r:id="rId4" imgW="1066800" imgH="9652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951" y="2526800"/>
                        <a:ext cx="2762250" cy="2495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7953809"/>
      </p:ext>
    </p:extLst>
  </p:cSld>
  <p:clrMapOvr>
    <a:masterClrMapping/>
  </p:clrMapOvr>
  <p:transition spd="slow" advTm="3724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Scatter plots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應變數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(Y):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Ocular Surface Area,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視覺表面積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[cm</a:t>
            </a:r>
            <a:r>
              <a:rPr lang="en-US" altLang="zh-TW" baseline="30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]</a:t>
            </a: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自變數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(X): 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眼睛之間的寬度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[cm]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資料個數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: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30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筆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</a:t>
            </a:r>
            <a:r>
              <a:rPr lang="en-US" altLang="zh-TW" b="1" dirty="0">
                <a:latin typeface="微軟正黑體"/>
                <a:ea typeface="微軟正黑體"/>
                <a:cs typeface="微軟正黑體"/>
              </a:rPr>
              <a:t>data.xlsx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31055" r="10938" b="34472"/>
          <a:stretch/>
        </p:blipFill>
        <p:spPr bwMode="auto">
          <a:xfrm>
            <a:off x="99452" y="2764482"/>
            <a:ext cx="8884866" cy="328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860295"/>
      </p:ext>
    </p:extLst>
  </p:cSld>
  <p:clrMapOvr>
    <a:masterClrMapping/>
  </p:clrMapOvr>
  <p:transition spd="slow" advTm="3724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887772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Including an interaction 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endParaRPr lang="en-US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94983"/>
              </p:ext>
            </p:extLst>
          </p:nvPr>
        </p:nvGraphicFramePr>
        <p:xfrm>
          <a:off x="3197097" y="3009066"/>
          <a:ext cx="3511817" cy="27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9" name="方程式" r:id="rId4" imgW="1549400" imgH="1219200" progId="Equation.3">
                  <p:embed/>
                </p:oleObj>
              </mc:Choice>
              <mc:Fallback>
                <p:oleObj name="方程式" r:id="rId4" imgW="1549400" imgH="1219200" progId="Equation.3">
                  <p:embed/>
                  <p:pic>
                    <p:nvPicPr>
                      <p:cNvPr id="12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097" y="3009066"/>
                        <a:ext cx="3511817" cy="2758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920179"/>
      </p:ext>
    </p:extLst>
  </p:cSld>
  <p:clrMapOvr>
    <a:masterClrMapping/>
  </p:clrMapOvr>
  <p:transition spd="slow" advTm="3724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" y="1843787"/>
            <a:ext cx="9144001" cy="631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Adding quadratic  y = a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 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b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3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latin typeface="微軟正黑體"/>
                <a:ea typeface="微軟正黑體"/>
                <a:cs typeface="微軟正黑體"/>
              </a:rPr>
              <a:t>2 </a:t>
            </a:r>
            <a:r>
              <a:rPr lang="en-US" b="1" dirty="0">
                <a:latin typeface="微軟正黑體"/>
                <a:ea typeface="微軟正黑體"/>
                <a:cs typeface="微軟正黑體"/>
              </a:rPr>
              <a:t>+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4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1</a:t>
            </a:r>
            <a:r>
              <a:rPr lang="en-US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+ 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b</a:t>
            </a:r>
            <a:r>
              <a:rPr lang="en-US" altLang="zh-TW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5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</a:t>
            </a:r>
            <a:r>
              <a:rPr lang="en-US" altLang="zh-TW" b="1" baseline="-25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baseline="30000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 </a:t>
            </a:r>
            <a:endParaRPr lang="en-US" b="1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375597"/>
              </p:ext>
            </p:extLst>
          </p:nvPr>
        </p:nvGraphicFramePr>
        <p:xfrm>
          <a:off x="2517149" y="2849112"/>
          <a:ext cx="4608156" cy="343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2" name="方程式" r:id="rId4" imgW="2311400" imgH="1727200" progId="Equation.3">
                  <p:embed/>
                </p:oleObj>
              </mc:Choice>
              <mc:Fallback>
                <p:oleObj name="方程式" r:id="rId4" imgW="2311400" imgH="1727200" progId="Equation.3">
                  <p:embed/>
                  <p:pic>
                    <p:nvPicPr>
                      <p:cNvPr id="11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7149" y="2849112"/>
                        <a:ext cx="4608156" cy="34379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02663"/>
      </p:ext>
    </p:extLst>
  </p:cSld>
  <p:clrMapOvr>
    <a:masterClrMapping/>
  </p:clrMapOvr>
  <p:transition spd="slow" advTm="3724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Creating New Predictors from Existing Ones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34"/>
          <a:stretch/>
        </p:blipFill>
        <p:spPr bwMode="auto">
          <a:xfrm>
            <a:off x="63502" y="2207683"/>
            <a:ext cx="9016995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454303"/>
      </p:ext>
    </p:extLst>
  </p:cSld>
  <p:clrMapOvr>
    <a:masterClrMapping/>
  </p:clrMapOvr>
  <p:transition spd="slow" advTm="3724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9427"/>
            <a:ext cx="9144000" cy="81070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課堂練習</a:t>
            </a:r>
            <a:r>
              <a:rPr lang="en-US" altLang="zh-TW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: 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學號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姓名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-ch9-Regression.R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9" descr="螢幕快照 2019-09-10 上午10.44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39"/>
          <a:stretch/>
        </p:blipFill>
        <p:spPr>
          <a:xfrm>
            <a:off x="0" y="5933661"/>
            <a:ext cx="1108713" cy="92434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0" y="801279"/>
            <a:ext cx="9144000" cy="538609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The data give the speed of cars and distances taken to stop. 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data(cars)</a:t>
            </a: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(1)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請繪製散佈圖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(scatter plot)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，並計算其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線性相關係數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(r)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，請試著說明速度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(speed, x)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與距離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(distance, 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之間的關係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(2)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請完成線性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(y =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a+bx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及非線性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(y = a+bx+cx</a:t>
            </a:r>
            <a:r>
              <a:rPr lang="en-US" altLang="zh-TW" sz="32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2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回歸分析，並試著說明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何者較為適合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描述速度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(speed)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與距離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(distance)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的關係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比較決定係數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en-US" altLang="zh-TW" sz="32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2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。請利用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次標題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顯示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</a:t>
            </a:r>
            <a:r>
              <a:rPr lang="en-US" altLang="zh-TW" sz="32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2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與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，透過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圖說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顯示公式。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41980820"/>
      </p:ext>
    </p:extLst>
  </p:cSld>
  <p:clrMapOvr>
    <a:masterClrMapping/>
  </p:clrMapOvr>
  <p:transition spd="slow" advTm="3724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64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9427"/>
            <a:ext cx="9144000" cy="81070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TW" altLang="en-US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課堂練習</a:t>
            </a:r>
            <a:r>
              <a:rPr lang="en-US" altLang="zh-TW" sz="40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: 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學號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</a:t>
            </a:r>
            <a:r>
              <a:rPr lang="zh-TW" altLang="en-US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姓名</a:t>
            </a:r>
            <a:r>
              <a:rPr lang="en-US" altLang="zh-TW" sz="3800" b="1" dirty="0">
                <a:solidFill>
                  <a:srgbClr val="0000F9"/>
                </a:solidFill>
                <a:latin typeface="Cambria"/>
                <a:ea typeface="微軟正黑體" pitchFamily="34" charset="-120"/>
                <a:cs typeface="Cambria"/>
              </a:rPr>
              <a:t>-ch9-Regression.R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9" descr="螢幕快照 2019-09-10 上午10.44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39"/>
          <a:stretch/>
        </p:blipFill>
        <p:spPr>
          <a:xfrm>
            <a:off x="0" y="5933661"/>
            <a:ext cx="1108713" cy="924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96BA9-F107-4BBC-91E9-2FDBAD2C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395"/>
            <a:ext cx="9144000" cy="38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6680"/>
      </p:ext>
    </p:extLst>
  </p:cSld>
  <p:clrMapOvr>
    <a:masterClrMapping/>
  </p:clrMapOvr>
  <p:transition spd="slow" advTm="3724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4" y="2567518"/>
            <a:ext cx="7173933" cy="391821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Scatter plots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X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增加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, Y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亦增加</a:t>
            </a:r>
            <a:endParaRPr lang="en-US" altLang="zh-TW" dirty="0">
              <a:latin typeface="微軟正黑體"/>
              <a:ea typeface="微軟正黑體"/>
              <a:cs typeface="微軟正黑體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線性關係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是否通過原點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?</a:t>
            </a:r>
            <a:r>
              <a:rPr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符合物理意義</a:t>
            </a: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63184101"/>
      </p:ext>
    </p:extLst>
  </p:cSld>
  <p:clrMapOvr>
    <a:masterClrMapping/>
  </p:clrMapOvr>
  <p:transition spd="slow" advTm="3724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Correlation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94497"/>
            <a:ext cx="9144001" cy="1702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Pearson’s Sample Correlation Coefficient</a:t>
            </a:r>
          </a:p>
          <a:p>
            <a:pPr marL="0" indent="0"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Properties &amp; Interpretation of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微軟正黑體"/>
                <a:ea typeface="微軟正黑體"/>
                <a:cs typeface="微軟正黑體"/>
              </a:rPr>
              <a:t>Correlation &amp; Causation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80" y="2057855"/>
            <a:ext cx="4652142" cy="4007058"/>
          </a:xfrm>
          <a:prstGeom prst="rect">
            <a:avLst/>
          </a:prstGeom>
        </p:spPr>
      </p:pic>
      <p:sp>
        <p:nvSpPr>
          <p:cNvPr id="12" name="矩形 11">
            <a:hlinkClick r:id="rId4"/>
          </p:cNvPr>
          <p:cNvSpPr/>
          <p:nvPr/>
        </p:nvSpPr>
        <p:spPr>
          <a:xfrm>
            <a:off x="-1" y="25857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u="sng" dirty="0">
                <a:solidFill>
                  <a:srgbClr val="0000F9"/>
                </a:solidFill>
              </a:rPr>
              <a:t>https://zh.wikipedia.org/wiki/%E5%8D%A1%E5%B0%94%C2%B7%E7%9A%AE%E5%B0%94%E9%80%8A</a:t>
            </a:r>
          </a:p>
        </p:txBody>
      </p:sp>
    </p:spTree>
    <p:extLst>
      <p:ext uri="{BB962C8B-B14F-4D97-AF65-F5344CB8AC3E}">
        <p14:creationId xmlns:p14="http://schemas.microsoft.com/office/powerpoint/2010/main" val="1240607509"/>
      </p:ext>
    </p:extLst>
  </p:cSld>
  <p:clrMapOvr>
    <a:masterClrMapping/>
  </p:clrMapOvr>
  <p:transition spd="slow" advTm="3724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9"/>
          <a:stretch/>
        </p:blipFill>
        <p:spPr bwMode="auto">
          <a:xfrm>
            <a:off x="4155312" y="968605"/>
            <a:ext cx="5126746" cy="547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8DCE0-C6E8-4492-BA1D-AE59B574330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t>NYCU CoLLab Copyright</a:t>
            </a:r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pic>
        <p:nvPicPr>
          <p:cNvPr id="10" name="圖片 1" descr="circle_colla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2" t="23093" r="12030" b="45232"/>
          <a:stretch>
            <a:fillRect/>
          </a:stretch>
        </p:blipFill>
        <p:spPr bwMode="auto">
          <a:xfrm>
            <a:off x="8356600" y="0"/>
            <a:ext cx="787400" cy="79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Pearson Correlation Coefficient (r)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15360" y="1673565"/>
            <a:ext cx="46955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微軟正黑體"/>
                <a:ea typeface="微軟正黑體"/>
                <a:cs typeface="微軟正黑體"/>
              </a:rPr>
              <a:t>Multiply each x deviation by the corresponding y deviation to obtain products of deviations of the form</a:t>
            </a:r>
          </a:p>
          <a:p>
            <a:r>
              <a:rPr lang="en-US" dirty="0">
                <a:latin typeface="微軟正黑體"/>
                <a:ea typeface="微軟正黑體"/>
                <a:cs typeface="微軟正黑體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(x-</a:t>
            </a:r>
            <a:r>
              <a:rPr lang="en-US" b="1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x_avg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)(y-</a:t>
            </a:r>
            <a:r>
              <a:rPr lang="en-US" b="1" dirty="0" err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y_avg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).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Fig.a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because almost all points lie in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regions I and III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almost all products of deviations are positive. Thus the sum of products will be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a large positive number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Fig.b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 exhibits a strong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negative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 relationship.</a:t>
            </a:r>
          </a:p>
          <a:p>
            <a:endParaRPr lang="en-US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b="1" dirty="0">
                <a:latin typeface="微軟正黑體"/>
                <a:ea typeface="微軟正黑體"/>
                <a:cs typeface="微軟正黑體"/>
              </a:rPr>
              <a:t>In </a:t>
            </a:r>
            <a:r>
              <a:rPr lang="en-US" b="1" dirty="0" err="1">
                <a:latin typeface="微軟正黑體"/>
                <a:ea typeface="微軟正黑體"/>
                <a:cs typeface="微軟正黑體"/>
              </a:rPr>
              <a:t>Fig.c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, positive and negative products of deviations tend to counteract on another, giving a value of the sum that is </a:t>
            </a:r>
            <a:r>
              <a:rPr lang="en-US" b="1" dirty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close to zero</a:t>
            </a:r>
            <a:r>
              <a:rPr lang="en-US" dirty="0">
                <a:latin typeface="微軟正黑體"/>
                <a:ea typeface="微軟正黑體"/>
                <a:cs typeface="微軟正黑體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3228823"/>
      </p:ext>
    </p:extLst>
  </p:cSld>
  <p:clrMapOvr>
    <a:masterClrMapping/>
  </p:clrMapOvr>
  <p:transition spd="slow" advTm="37241"/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12814</TotalTime>
  <Words>2523</Words>
  <Application>Microsoft Office PowerPoint</Application>
  <PresentationFormat>On-screen Show (4:3)</PresentationFormat>
  <Paragraphs>398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微軟正黑體</vt:lpstr>
      <vt:lpstr>新細明體</vt:lpstr>
      <vt:lpstr>標楷體</vt:lpstr>
      <vt:lpstr>Arial</vt:lpstr>
      <vt:lpstr>Calibri</vt:lpstr>
      <vt:lpstr>Calibri Light</vt:lpstr>
      <vt:lpstr>Cambria</vt:lpstr>
      <vt:lpstr>Cambria Math</vt:lpstr>
      <vt:lpstr>Symbol</vt:lpstr>
      <vt:lpstr>Wingdings</vt:lpstr>
      <vt:lpstr>Office 佈景主題</vt:lpstr>
      <vt:lpstr>2_Office 佈景主題</vt:lpstr>
      <vt:lpstr>方程式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GISLAB1a</dc:creator>
  <cp:lastModifiedBy>vvnch</cp:lastModifiedBy>
  <cp:revision>1838</cp:revision>
  <cp:lastPrinted>2020-11-30T00:55:49Z</cp:lastPrinted>
  <dcterms:created xsi:type="dcterms:W3CDTF">2017-11-28T05:31:13Z</dcterms:created>
  <dcterms:modified xsi:type="dcterms:W3CDTF">2023-11-19T10:57:01Z</dcterms:modified>
</cp:coreProperties>
</file>